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96" r:id="rId3"/>
    <p:sldId id="297" r:id="rId4"/>
    <p:sldId id="302" r:id="rId5"/>
    <p:sldId id="300" r:id="rId6"/>
    <p:sldId id="303" r:id="rId7"/>
    <p:sldId id="304" r:id="rId8"/>
    <p:sldId id="305" r:id="rId9"/>
    <p:sldId id="309" r:id="rId10"/>
    <p:sldId id="306" r:id="rId11"/>
    <p:sldId id="308" r:id="rId12"/>
    <p:sldId id="310" r:id="rId13"/>
    <p:sldId id="311" r:id="rId14"/>
    <p:sldId id="312" r:id="rId15"/>
    <p:sldId id="313" r:id="rId16"/>
    <p:sldId id="315" r:id="rId17"/>
    <p:sldId id="314" r:id="rId18"/>
    <p:sldId id="316" r:id="rId19"/>
    <p:sldId id="317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18" r:id="rId31"/>
    <p:sldId id="262" r:id="rId32"/>
  </p:sldIdLst>
  <p:sldSz cx="12192000" cy="6858000"/>
  <p:notesSz cx="6858000" cy="9144000"/>
  <p:embeddedFontLst>
    <p:embeddedFont>
      <p:font typeface="Barlow Condensed" panose="00000506000000000000" pitchFamily="2" charset="0"/>
      <p:regular r:id="rId34"/>
      <p:bold r:id="rId35"/>
      <p:italic r:id="rId36"/>
      <p:boldItalic r:id="rId37"/>
    </p:embeddedFont>
    <p:embeddedFont>
      <p:font typeface="Barlow Condensed SemiBold" panose="00000706000000000000" pitchFamily="2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Merriweather" panose="00000500000000000000" pitchFamily="2" charset="0"/>
      <p:regular r:id="rId46"/>
      <p:bold r:id="rId47"/>
      <p:italic r:id="rId48"/>
      <p:boldItalic r:id="rId49"/>
    </p:embeddedFont>
    <p:embeddedFont>
      <p:font typeface="Roboto Condensed" panose="02000000000000000000" pitchFamily="2" charset="0"/>
      <p:regular r:id="rId50"/>
      <p:bold r:id="rId51"/>
      <p:italic r:id="rId52"/>
      <p:boldItalic r:id="rId53"/>
    </p:embeddedFont>
    <p:embeddedFont>
      <p:font typeface="Trirong" panose="00000500000000000000" pitchFamily="2" charset="-34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17"/>
    <a:srgbClr val="F7D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97" autoAdjust="0"/>
  </p:normalViewPr>
  <p:slideViewPr>
    <p:cSldViewPr snapToGrid="0">
      <p:cViewPr varScale="1">
        <p:scale>
          <a:sx n="79" d="100"/>
          <a:sy n="79" d="100"/>
        </p:scale>
        <p:origin x="821" y="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5994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824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962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001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58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821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916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af4bc0a09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af4bc0a09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550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712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af4bc0a09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af4bc0a09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175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af4bc0a09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af4bc0a09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63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1877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7050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0362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5267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20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91821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0626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42830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704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173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af4bc0a09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af4bc0a09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0837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270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af4bc0a09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af4bc0a09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af4bc0a09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af4bc0a09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295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341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706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803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af4bc0a0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af4bc0a0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818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17732" y="1239425"/>
            <a:ext cx="76536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17724" y="3873076"/>
            <a:ext cx="76536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9473013" y="160315"/>
            <a:ext cx="1168800" cy="116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0005969" y="1489870"/>
            <a:ext cx="385500" cy="385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5400000">
            <a:off x="11029805" y="328105"/>
            <a:ext cx="15624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1647468" y="46525"/>
            <a:ext cx="370200" cy="31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 rot="-1696825">
            <a:off x="-372257" y="2322300"/>
            <a:ext cx="1259426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0933609" y="1900883"/>
            <a:ext cx="1535400" cy="15354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7324976" y="6605121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11704321" y="479819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10807566" y="5383731"/>
            <a:ext cx="386700" cy="73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9637768" y="4565127"/>
            <a:ext cx="386700" cy="537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 rot="-9778265">
            <a:off x="9738721" y="2307737"/>
            <a:ext cx="1047195" cy="483797"/>
          </a:xfrm>
          <a:custGeom>
            <a:avLst/>
            <a:gdLst/>
            <a:ahLst/>
            <a:cxnLst/>
            <a:rect l="l" t="t" r="r" b="b"/>
            <a:pathLst>
              <a:path w="1048464" h="484383" extrusionOk="0">
                <a:moveTo>
                  <a:pt x="396123" y="469877"/>
                </a:moveTo>
                <a:cubicBezTo>
                  <a:pt x="354981" y="460412"/>
                  <a:pt x="314811" y="446314"/>
                  <a:pt x="276559" y="427591"/>
                </a:cubicBezTo>
                <a:cubicBezTo>
                  <a:pt x="104300" y="343274"/>
                  <a:pt x="-2288" y="178455"/>
                  <a:pt x="37" y="0"/>
                </a:cubicBezTo>
                <a:lnTo>
                  <a:pt x="136794" y="1485"/>
                </a:lnTo>
                <a:lnTo>
                  <a:pt x="139812" y="51937"/>
                </a:lnTo>
                <a:cubicBezTo>
                  <a:pt x="152403" y="100355"/>
                  <a:pt x="191891" y="138404"/>
                  <a:pt x="242909" y="145186"/>
                </a:cubicBezTo>
                <a:cubicBezTo>
                  <a:pt x="310932" y="154230"/>
                  <a:pt x="373693" y="104265"/>
                  <a:pt x="383090" y="33586"/>
                </a:cubicBezTo>
                <a:lnTo>
                  <a:pt x="381329" y="4141"/>
                </a:lnTo>
                <a:lnTo>
                  <a:pt x="524232" y="5693"/>
                </a:lnTo>
                <a:lnTo>
                  <a:pt x="1048464" y="5693"/>
                </a:lnTo>
                <a:cubicBezTo>
                  <a:pt x="1048464" y="183896"/>
                  <a:pt x="940057" y="347347"/>
                  <a:pt x="767109" y="429909"/>
                </a:cubicBezTo>
                <a:cubicBezTo>
                  <a:pt x="651721" y="484993"/>
                  <a:pt x="519548" y="498275"/>
                  <a:pt x="396123" y="4698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 rot="4051234">
            <a:off x="8315763" y="674657"/>
            <a:ext cx="1398494" cy="722707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 rot="10800000">
            <a:off x="9962142" y="3830849"/>
            <a:ext cx="683400" cy="6834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11029284" y="3638067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 rot="3553164">
            <a:off x="6478339" y="4820497"/>
            <a:ext cx="2124467" cy="2107643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3655814">
            <a:off x="7148915" y="4655664"/>
            <a:ext cx="3082279" cy="2649454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5400000">
            <a:off x="9350227" y="2772892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SECTION_HEADER_1">
    <p:bg>
      <p:bgPr>
        <a:solidFill>
          <a:schemeClr val="accent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/>
          <p:nvPr/>
        </p:nvSpPr>
        <p:spPr>
          <a:xfrm>
            <a:off x="11498810" y="6251372"/>
            <a:ext cx="4797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1465413" y="2994838"/>
            <a:ext cx="94434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5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5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/>
          <p:nvPr/>
        </p:nvSpPr>
        <p:spPr>
          <a:xfrm rot="-1697381">
            <a:off x="-374411" y="2322753"/>
            <a:ext cx="1261580" cy="3369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9672276" y="823096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"/>
          <p:cNvSpPr/>
          <p:nvPr/>
        </p:nvSpPr>
        <p:spPr>
          <a:xfrm rot="10800000">
            <a:off x="11250430" y="5435657"/>
            <a:ext cx="476700" cy="47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 rot="-5400000">
            <a:off x="11542127" y="4656044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 rot="5400000">
            <a:off x="11081572" y="4263082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 rot="-5400000">
            <a:off x="9851230" y="557294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 rot="9103154">
            <a:off x="11334687" y="3594225"/>
            <a:ext cx="1281573" cy="3369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 rot="9500318">
            <a:off x="9393208" y="548777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 rot="-5400000">
            <a:off x="10992523" y="220617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 rot="-8137638">
            <a:off x="11249952" y="5303285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 rot="5400000">
            <a:off x="11415226" y="-16762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 rot="10800000">
            <a:off x="11626087" y="693292"/>
            <a:ext cx="4797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 rot="3221306">
            <a:off x="10116897" y="70021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706025" y="593375"/>
            <a:ext cx="10384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7"/>
          <p:cNvSpPr txBox="1">
            <a:spLocks noGrp="1"/>
          </p:cNvSpPr>
          <p:nvPr>
            <p:ph type="body" idx="1"/>
          </p:nvPr>
        </p:nvSpPr>
        <p:spPr>
          <a:xfrm>
            <a:off x="706025" y="1536639"/>
            <a:ext cx="4874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7"/>
          <p:cNvSpPr txBox="1">
            <a:spLocks noGrp="1"/>
          </p:cNvSpPr>
          <p:nvPr>
            <p:ph type="body" idx="2"/>
          </p:nvPr>
        </p:nvSpPr>
        <p:spPr>
          <a:xfrm>
            <a:off x="6215673" y="1536639"/>
            <a:ext cx="4874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7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7"/>
          <p:cNvSpPr/>
          <p:nvPr/>
        </p:nvSpPr>
        <p:spPr>
          <a:xfrm flipH="1">
            <a:off x="11310612" y="346403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/>
          <p:nvPr/>
        </p:nvSpPr>
        <p:spPr>
          <a:xfrm rot="-5400000" flipH="1">
            <a:off x="11602308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"/>
          <p:cNvSpPr/>
          <p:nvPr/>
        </p:nvSpPr>
        <p:spPr>
          <a:xfrm rot="5400000" flipH="1">
            <a:off x="11141753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/>
          <p:nvPr/>
        </p:nvSpPr>
        <p:spPr>
          <a:xfrm rot="-5400000" flipH="1">
            <a:off x="9911412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/>
          <p:nvPr/>
        </p:nvSpPr>
        <p:spPr>
          <a:xfrm flipH="1">
            <a:off x="11132995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/>
          <p:nvPr/>
        </p:nvSpPr>
        <p:spPr>
          <a:xfrm rot="1697294" flipH="1">
            <a:off x="11399074" y="2310327"/>
            <a:ext cx="1209097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/>
          <p:nvPr/>
        </p:nvSpPr>
        <p:spPr>
          <a:xfrm rot="1299682" flipH="1">
            <a:off x="9453390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/>
          <p:nvPr/>
        </p:nvSpPr>
        <p:spPr>
          <a:xfrm flipH="1">
            <a:off x="4192887" y="6605121"/>
            <a:ext cx="765300" cy="76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/>
          <p:nvPr/>
        </p:nvSpPr>
        <p:spPr>
          <a:xfrm flipH="1">
            <a:off x="7457669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/>
          <p:nvPr/>
        </p:nvSpPr>
        <p:spPr>
          <a:xfrm rot="-5400000" flipH="1">
            <a:off x="11052705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 flipH="1">
            <a:off x="5044981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7"/>
          <p:cNvSpPr/>
          <p:nvPr/>
        </p:nvSpPr>
        <p:spPr>
          <a:xfrm flipH="1">
            <a:off x="6421376" y="6330365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/>
          <p:nvPr/>
        </p:nvSpPr>
        <p:spPr>
          <a:xfrm rot="-2662362" flipH="1">
            <a:off x="11310134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 rot="-5400000">
            <a:off x="387252" y="6013384"/>
            <a:ext cx="303300" cy="103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-9" y="5734768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 rot="-7578694">
            <a:off x="590164" y="609241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 txBox="1"/>
          <p:nvPr/>
        </p:nvSpPr>
        <p:spPr>
          <a:xfrm rot="5400000" flipH="1">
            <a:off x="-677650" y="5205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/>
          <p:nvPr/>
        </p:nvSpPr>
        <p:spPr>
          <a:xfrm rot="10800000">
            <a:off x="11020630" y="129309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"/>
          <p:cNvSpPr txBox="1">
            <a:spLocks noGrp="1"/>
          </p:cNvSpPr>
          <p:nvPr>
            <p:ph type="title"/>
          </p:nvPr>
        </p:nvSpPr>
        <p:spPr>
          <a:xfrm>
            <a:off x="1886854" y="576775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211" name="Google Shape;211;p10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10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0"/>
          <p:cNvSpPr/>
          <p:nvPr/>
        </p:nvSpPr>
        <p:spPr>
          <a:xfrm rot="-1697058">
            <a:off x="-251833" y="2291901"/>
            <a:ext cx="1131378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0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0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11465687" y="876127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0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0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/>
          <p:nvPr/>
        </p:nvSpPr>
        <p:spPr>
          <a:xfrm rot="10800000">
            <a:off x="11227187" y="5362857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0"/>
          <p:cNvSpPr/>
          <p:nvPr/>
        </p:nvSpPr>
        <p:spPr>
          <a:xfrm rot="-5400000">
            <a:off x="11518883" y="4583244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0"/>
          <p:cNvSpPr/>
          <p:nvPr/>
        </p:nvSpPr>
        <p:spPr>
          <a:xfrm rot="5400000">
            <a:off x="11058328" y="4190282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0"/>
          <p:cNvSpPr/>
          <p:nvPr/>
        </p:nvSpPr>
        <p:spPr>
          <a:xfrm rot="-5400000">
            <a:off x="9827987" y="550014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/>
          <p:nvPr/>
        </p:nvSpPr>
        <p:spPr>
          <a:xfrm rot="10800000">
            <a:off x="11049570" y="3105623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0"/>
          <p:cNvSpPr/>
          <p:nvPr/>
        </p:nvSpPr>
        <p:spPr>
          <a:xfrm rot="9102672">
            <a:off x="11318169" y="3548297"/>
            <a:ext cx="1168561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0"/>
          <p:cNvSpPr/>
          <p:nvPr/>
        </p:nvSpPr>
        <p:spPr>
          <a:xfrm rot="9500318">
            <a:off x="9369965" y="541497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/>
          <p:nvPr/>
        </p:nvSpPr>
        <p:spPr>
          <a:xfrm rot="10800000">
            <a:off x="8015919" y="6532086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"/>
          <p:cNvSpPr/>
          <p:nvPr/>
        </p:nvSpPr>
        <p:spPr>
          <a:xfrm rot="-5400000">
            <a:off x="10969280" y="213337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0"/>
          <p:cNvSpPr/>
          <p:nvPr/>
        </p:nvSpPr>
        <p:spPr>
          <a:xfrm rot="-8137638">
            <a:off x="11226709" y="5230485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0"/>
          <p:cNvSpPr/>
          <p:nvPr/>
        </p:nvSpPr>
        <p:spPr>
          <a:xfrm rot="10800000">
            <a:off x="11465669" y="112142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0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12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1498810" y="6251372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683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6" r:id="rId4"/>
    <p:sldLayoutId id="2147483658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lkelapagading.com/director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visionplus.id/movie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 txBox="1">
            <a:spLocks noGrp="1"/>
          </p:cNvSpPr>
          <p:nvPr>
            <p:ph type="ctrTitle"/>
          </p:nvPr>
        </p:nvSpPr>
        <p:spPr>
          <a:xfrm>
            <a:off x="1517732" y="1262113"/>
            <a:ext cx="76536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dirty="0"/>
              <a:t>ASSIGNMENT PRESENTATION</a:t>
            </a:r>
            <a:endParaRPr sz="7300" dirty="0"/>
          </a:p>
        </p:txBody>
      </p:sp>
      <p:sp>
        <p:nvSpPr>
          <p:cNvPr id="270" name="Google Shape;270;p14"/>
          <p:cNvSpPr txBox="1">
            <a:spLocks noGrp="1"/>
          </p:cNvSpPr>
          <p:nvPr>
            <p:ph type="subTitle" idx="1"/>
          </p:nvPr>
        </p:nvSpPr>
        <p:spPr>
          <a:xfrm>
            <a:off x="1517724" y="3895764"/>
            <a:ext cx="76536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Muhammad Reza Adi Kusuma</a:t>
            </a:r>
          </a:p>
        </p:txBody>
      </p:sp>
      <p:sp>
        <p:nvSpPr>
          <p:cNvPr id="271" name="Google Shape;271;p14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3238C5-43B5-2E67-93D5-2BA25B04E077}"/>
              </a:ext>
            </a:extLst>
          </p:cNvPr>
          <p:cNvCxnSpPr/>
          <p:nvPr/>
        </p:nvCxnSpPr>
        <p:spPr>
          <a:xfrm flipH="1">
            <a:off x="5817139" y="1439695"/>
            <a:ext cx="972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4DA944C-FBBF-4A1A-B9CD-E010BB0B2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5175"/>
            <a:ext cx="10729890" cy="5372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21D29E-57CC-36E5-88F0-6CF342B9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910" y="0"/>
            <a:ext cx="5532090" cy="317431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F46FDA6-5C8C-0574-3C5C-FFD61E65B718}"/>
              </a:ext>
            </a:extLst>
          </p:cNvPr>
          <p:cNvSpPr/>
          <p:nvPr/>
        </p:nvSpPr>
        <p:spPr>
          <a:xfrm>
            <a:off x="1952625" y="221244"/>
            <a:ext cx="3864514" cy="138848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Kode ini </a:t>
            </a:r>
            <a:r>
              <a:rPr lang="en-US" sz="2000" dirty="0" err="1"/>
              <a:t>berfungsi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menentukan</a:t>
            </a:r>
            <a:r>
              <a:rPr lang="en-US" sz="2000" dirty="0"/>
              <a:t> </a:t>
            </a:r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halaman</a:t>
            </a:r>
            <a:r>
              <a:rPr lang="en-US" sz="2000" dirty="0"/>
              <a:t>.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halaman</a:t>
            </a:r>
            <a:r>
              <a:rPr lang="en-US" sz="2000" dirty="0"/>
              <a:t> </a:t>
            </a:r>
            <a:r>
              <a:rPr lang="en-US" sz="2000" dirty="0" err="1"/>
              <a:t>berisi</a:t>
            </a:r>
            <a:r>
              <a:rPr lang="en-US" sz="2000" dirty="0"/>
              <a:t> 21 </a:t>
            </a:r>
            <a:r>
              <a:rPr lang="en-US" sz="2000" dirty="0" err="1"/>
              <a:t>toko</a:t>
            </a:r>
            <a:endParaRPr lang="en-ID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02791E-9627-1934-8830-7690E4918C31}"/>
              </a:ext>
            </a:extLst>
          </p:cNvPr>
          <p:cNvSpPr txBox="1"/>
          <p:nvPr/>
        </p:nvSpPr>
        <p:spPr>
          <a:xfrm>
            <a:off x="6018785" y="3491016"/>
            <a:ext cx="2872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71717"/>
                </a:solidFill>
              </a:rPr>
              <a:t>418/21 = 19,9 =&gt; 20 </a:t>
            </a:r>
            <a:r>
              <a:rPr lang="en-US" sz="1600" dirty="0" err="1">
                <a:solidFill>
                  <a:srgbClr val="171717"/>
                </a:solidFill>
              </a:rPr>
              <a:t>halaman</a:t>
            </a:r>
            <a:endParaRPr lang="en-ID" sz="1600" dirty="0">
              <a:solidFill>
                <a:srgbClr val="171717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F2AE57-CBCD-D7D3-9166-D09AC7093035}"/>
              </a:ext>
            </a:extLst>
          </p:cNvPr>
          <p:cNvCxnSpPr/>
          <p:nvPr/>
        </p:nvCxnSpPr>
        <p:spPr>
          <a:xfrm>
            <a:off x="5026564" y="3656385"/>
            <a:ext cx="9727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98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3238C5-43B5-2E67-93D5-2BA25B04E077}"/>
              </a:ext>
            </a:extLst>
          </p:cNvPr>
          <p:cNvCxnSpPr/>
          <p:nvPr/>
        </p:nvCxnSpPr>
        <p:spPr>
          <a:xfrm flipH="1">
            <a:off x="5817139" y="1439695"/>
            <a:ext cx="972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F46FDA6-5C8C-0574-3C5C-FFD61E65B718}"/>
              </a:ext>
            </a:extLst>
          </p:cNvPr>
          <p:cNvSpPr/>
          <p:nvPr/>
        </p:nvSpPr>
        <p:spPr>
          <a:xfrm>
            <a:off x="57422" y="4348265"/>
            <a:ext cx="5123530" cy="163903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for loop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parsing html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halaman</a:t>
            </a:r>
            <a:r>
              <a:rPr lang="en-US" sz="2000" dirty="0"/>
              <a:t> 1 sampai 20. </a:t>
            </a:r>
            <a:r>
              <a:rPr lang="en-US" sz="2000" dirty="0" err="1"/>
              <a:t>untuk</a:t>
            </a:r>
            <a:r>
              <a:rPr lang="en-US" sz="2000" dirty="0"/>
              <a:t> masing </a:t>
            </a:r>
            <a:r>
              <a:rPr lang="en-US" sz="2000" dirty="0" err="1"/>
              <a:t>masing</a:t>
            </a:r>
            <a:r>
              <a:rPr lang="en-US" sz="2000" dirty="0"/>
              <a:t> </a:t>
            </a:r>
            <a:r>
              <a:rPr lang="en-US" sz="2000" dirty="0" err="1"/>
              <a:t>halaman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discrape</a:t>
            </a:r>
            <a:r>
              <a:rPr lang="en-US" sz="2000" dirty="0"/>
              <a:t> data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toko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per </a:t>
            </a:r>
            <a:r>
              <a:rPr lang="en-US" sz="2000" dirty="0" err="1"/>
              <a:t>satu</a:t>
            </a:r>
            <a:endParaRPr lang="en-ID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02791E-9627-1934-8830-7690E4918C31}"/>
              </a:ext>
            </a:extLst>
          </p:cNvPr>
          <p:cNvSpPr txBox="1"/>
          <p:nvPr/>
        </p:nvSpPr>
        <p:spPr>
          <a:xfrm>
            <a:off x="6809360" y="4348266"/>
            <a:ext cx="2872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71717"/>
                </a:solidFill>
              </a:rPr>
              <a:t>418/21 = 19,9 =&gt; 20 </a:t>
            </a:r>
            <a:r>
              <a:rPr lang="en-US" sz="1600" dirty="0" err="1">
                <a:solidFill>
                  <a:srgbClr val="171717"/>
                </a:solidFill>
              </a:rPr>
              <a:t>halaman</a:t>
            </a:r>
            <a:endParaRPr lang="en-ID" sz="1600" dirty="0">
              <a:solidFill>
                <a:srgbClr val="171717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F2AE57-CBCD-D7D3-9166-D09AC7093035}"/>
              </a:ext>
            </a:extLst>
          </p:cNvPr>
          <p:cNvCxnSpPr/>
          <p:nvPr/>
        </p:nvCxnSpPr>
        <p:spPr>
          <a:xfrm>
            <a:off x="5817139" y="4513635"/>
            <a:ext cx="9727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A36E1B6-7746-69AA-6767-A9AE27FA1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7"/>
            <a:ext cx="6500423" cy="3490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A48B87-81E0-95C9-F52E-F9768D764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510" y="448832"/>
            <a:ext cx="7125317" cy="609652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2A87BF-7426-B5F0-0022-0AF37429DEE9}"/>
              </a:ext>
            </a:extLst>
          </p:cNvPr>
          <p:cNvCxnSpPr/>
          <p:nvPr/>
        </p:nvCxnSpPr>
        <p:spPr>
          <a:xfrm>
            <a:off x="7097948" y="1222444"/>
            <a:ext cx="9727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B55892-2668-9E80-EF55-411A677FB979}"/>
              </a:ext>
            </a:extLst>
          </p:cNvPr>
          <p:cNvCxnSpPr/>
          <p:nvPr/>
        </p:nvCxnSpPr>
        <p:spPr>
          <a:xfrm>
            <a:off x="9779540" y="1222444"/>
            <a:ext cx="9727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AFB195-EF9C-FD60-7EDB-38AD72F5DE5E}"/>
              </a:ext>
            </a:extLst>
          </p:cNvPr>
          <p:cNvCxnSpPr/>
          <p:nvPr/>
        </p:nvCxnSpPr>
        <p:spPr>
          <a:xfrm>
            <a:off x="7097948" y="2678351"/>
            <a:ext cx="9727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C7F1CE-2EAF-BA55-6C6F-0C80CB4A3622}"/>
              </a:ext>
            </a:extLst>
          </p:cNvPr>
          <p:cNvCxnSpPr/>
          <p:nvPr/>
        </p:nvCxnSpPr>
        <p:spPr>
          <a:xfrm>
            <a:off x="9779540" y="2587559"/>
            <a:ext cx="9727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9EC2B8-E7E8-817E-E145-30D8D13785D5}"/>
              </a:ext>
            </a:extLst>
          </p:cNvPr>
          <p:cNvCxnSpPr/>
          <p:nvPr/>
        </p:nvCxnSpPr>
        <p:spPr>
          <a:xfrm>
            <a:off x="7097948" y="4257474"/>
            <a:ext cx="9727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49FC07-D9A4-CD05-133F-B5C5FC87DBCA}"/>
              </a:ext>
            </a:extLst>
          </p:cNvPr>
          <p:cNvCxnSpPr/>
          <p:nvPr/>
        </p:nvCxnSpPr>
        <p:spPr>
          <a:xfrm>
            <a:off x="9779540" y="4260718"/>
            <a:ext cx="9727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E94002-3714-6A87-4E52-449C082FB303}"/>
              </a:ext>
            </a:extLst>
          </p:cNvPr>
          <p:cNvCxnSpPr/>
          <p:nvPr/>
        </p:nvCxnSpPr>
        <p:spPr>
          <a:xfrm>
            <a:off x="7097948" y="5833356"/>
            <a:ext cx="9727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7539264-552D-59F9-1E9F-9DB29430CE5B}"/>
              </a:ext>
            </a:extLst>
          </p:cNvPr>
          <p:cNvCxnSpPr/>
          <p:nvPr/>
        </p:nvCxnSpPr>
        <p:spPr>
          <a:xfrm>
            <a:off x="9779540" y="5752292"/>
            <a:ext cx="9727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40308F-DF42-22C9-DAA9-1A634215E501}"/>
              </a:ext>
            </a:extLst>
          </p:cNvPr>
          <p:cNvCxnSpPr>
            <a:cxnSpLocks/>
          </p:cNvCxnSpPr>
          <p:nvPr/>
        </p:nvCxnSpPr>
        <p:spPr>
          <a:xfrm flipH="1">
            <a:off x="6962775" y="1571625"/>
            <a:ext cx="3857625" cy="7429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5D1CBB-5269-C178-1A7A-E6BADFB3871D}"/>
              </a:ext>
            </a:extLst>
          </p:cNvPr>
          <p:cNvCxnSpPr>
            <a:cxnSpLocks/>
          </p:cNvCxnSpPr>
          <p:nvPr/>
        </p:nvCxnSpPr>
        <p:spPr>
          <a:xfrm flipH="1">
            <a:off x="6981825" y="3105150"/>
            <a:ext cx="3857625" cy="7429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95CBF9A-D3FE-CFD3-199A-A2CBDB00FA7F}"/>
              </a:ext>
            </a:extLst>
          </p:cNvPr>
          <p:cNvCxnSpPr>
            <a:cxnSpLocks/>
          </p:cNvCxnSpPr>
          <p:nvPr/>
        </p:nvCxnSpPr>
        <p:spPr>
          <a:xfrm flipH="1">
            <a:off x="6972300" y="4686300"/>
            <a:ext cx="3857625" cy="7429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051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3238C5-43B5-2E67-93D5-2BA25B04E077}"/>
              </a:ext>
            </a:extLst>
          </p:cNvPr>
          <p:cNvCxnSpPr/>
          <p:nvPr/>
        </p:nvCxnSpPr>
        <p:spPr>
          <a:xfrm flipH="1">
            <a:off x="5998114" y="2039770"/>
            <a:ext cx="972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F2AE57-CBCD-D7D3-9166-D09AC7093035}"/>
              </a:ext>
            </a:extLst>
          </p:cNvPr>
          <p:cNvCxnSpPr/>
          <p:nvPr/>
        </p:nvCxnSpPr>
        <p:spPr>
          <a:xfrm>
            <a:off x="5998114" y="5113710"/>
            <a:ext cx="9727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044FFB2-99A4-7A00-A44F-7540EF7E0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25" y="716092"/>
            <a:ext cx="11621507" cy="446570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8DEBF0-CA71-853C-780D-5A73966A2CB6}"/>
              </a:ext>
            </a:extLst>
          </p:cNvPr>
          <p:cNvSpPr/>
          <p:nvPr/>
        </p:nvSpPr>
        <p:spPr>
          <a:xfrm>
            <a:off x="1673411" y="3586464"/>
            <a:ext cx="3818865" cy="2821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2D4F23-5918-DDC4-7F0B-38F5CAD5B019}"/>
              </a:ext>
            </a:extLst>
          </p:cNvPr>
          <p:cNvSpPr/>
          <p:nvPr/>
        </p:nvSpPr>
        <p:spPr>
          <a:xfrm>
            <a:off x="5998114" y="4773239"/>
            <a:ext cx="3151763" cy="2704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924C8D-A4E9-0DA3-7C63-793695E12876}"/>
              </a:ext>
            </a:extLst>
          </p:cNvPr>
          <p:cNvCxnSpPr>
            <a:cxnSpLocks/>
          </p:cNvCxnSpPr>
          <p:nvPr/>
        </p:nvCxnSpPr>
        <p:spPr>
          <a:xfrm>
            <a:off x="3504591" y="3871811"/>
            <a:ext cx="0" cy="1640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DA9AC9-FC77-0623-875A-06FCDEEC1C04}"/>
              </a:ext>
            </a:extLst>
          </p:cNvPr>
          <p:cNvCxnSpPr>
            <a:cxnSpLocks/>
          </p:cNvCxnSpPr>
          <p:nvPr/>
        </p:nvCxnSpPr>
        <p:spPr>
          <a:xfrm>
            <a:off x="7684242" y="5043699"/>
            <a:ext cx="0" cy="4688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931D3F1-C997-4A4A-DF50-7AD44E1AD8C1}"/>
              </a:ext>
            </a:extLst>
          </p:cNvPr>
          <p:cNvSpPr txBox="1"/>
          <p:nvPr/>
        </p:nvSpPr>
        <p:spPr>
          <a:xfrm>
            <a:off x="2700438" y="5454173"/>
            <a:ext cx="164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URL logo </a:t>
            </a:r>
            <a:r>
              <a:rPr lang="en-US" sz="1800" dirty="0" err="1">
                <a:solidFill>
                  <a:schemeClr val="bg1"/>
                </a:solidFill>
              </a:rPr>
              <a:t>toko</a:t>
            </a:r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41BBA8-BFDA-35E3-A43B-D563799FE710}"/>
              </a:ext>
            </a:extLst>
          </p:cNvPr>
          <p:cNvSpPr txBox="1"/>
          <p:nvPr/>
        </p:nvSpPr>
        <p:spPr>
          <a:xfrm>
            <a:off x="6622312" y="5539808"/>
            <a:ext cx="212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URL </a:t>
            </a:r>
            <a:r>
              <a:rPr lang="en-US" sz="1800" dirty="0" err="1">
                <a:solidFill>
                  <a:schemeClr val="bg1"/>
                </a:solidFill>
              </a:rPr>
              <a:t>halaman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toko</a:t>
            </a:r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1AC10E6-50CF-FB6B-E271-95870C63D1F4}"/>
              </a:ext>
            </a:extLst>
          </p:cNvPr>
          <p:cNvSpPr/>
          <p:nvPr/>
        </p:nvSpPr>
        <p:spPr>
          <a:xfrm>
            <a:off x="3021454" y="6240458"/>
            <a:ext cx="5787142" cy="43058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Pertama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diambil</a:t>
            </a:r>
            <a:r>
              <a:rPr lang="en-US" sz="2000" dirty="0"/>
              <a:t> </a:t>
            </a:r>
            <a:r>
              <a:rPr lang="en-US" sz="2000" dirty="0" err="1"/>
              <a:t>url</a:t>
            </a:r>
            <a:r>
              <a:rPr lang="en-US" sz="2000" dirty="0"/>
              <a:t> logo dan </a:t>
            </a:r>
            <a:r>
              <a:rPr lang="en-US" sz="2000" dirty="0" err="1"/>
              <a:t>halaman</a:t>
            </a:r>
            <a:r>
              <a:rPr lang="en-US" sz="2000" dirty="0"/>
              <a:t> </a:t>
            </a:r>
            <a:r>
              <a:rPr lang="en-US" sz="2000" dirty="0" err="1"/>
              <a:t>toko</a:t>
            </a:r>
            <a:endParaRPr lang="en-ID" sz="2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282136-5BBB-4695-FFB1-7566353882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722"/>
          <a:stretch/>
        </p:blipFill>
        <p:spPr>
          <a:xfrm>
            <a:off x="0" y="26612"/>
            <a:ext cx="7219897" cy="245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3238C5-43B5-2E67-93D5-2BA25B04E077}"/>
              </a:ext>
            </a:extLst>
          </p:cNvPr>
          <p:cNvCxnSpPr/>
          <p:nvPr/>
        </p:nvCxnSpPr>
        <p:spPr>
          <a:xfrm flipH="1">
            <a:off x="5817139" y="1439695"/>
            <a:ext cx="972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409FE54-D2AF-329A-640C-1DAE412E7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214" y="9525"/>
            <a:ext cx="6439458" cy="669856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F46FDA6-5C8C-0574-3C5C-FFD61E65B718}"/>
              </a:ext>
            </a:extLst>
          </p:cNvPr>
          <p:cNvSpPr/>
          <p:nvPr/>
        </p:nvSpPr>
        <p:spPr>
          <a:xfrm>
            <a:off x="8334374" y="4257675"/>
            <a:ext cx="3770135" cy="244088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Setelah</a:t>
            </a:r>
            <a:r>
              <a:rPr lang="en-US" sz="2000" dirty="0"/>
              <a:t> </a:t>
            </a:r>
            <a:r>
              <a:rPr lang="en-US" sz="2000" dirty="0" err="1"/>
              <a:t>mendapat</a:t>
            </a:r>
            <a:r>
              <a:rPr lang="en-US" sz="2000" dirty="0"/>
              <a:t> URL </a:t>
            </a:r>
            <a:r>
              <a:rPr lang="en-US" sz="2000" dirty="0" err="1"/>
              <a:t>halaman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toko</a:t>
            </a:r>
            <a:r>
              <a:rPr lang="en-US" sz="2000" dirty="0"/>
              <a:t>, </a:t>
            </a:r>
            <a:r>
              <a:rPr lang="en-US" sz="2000" dirty="0" err="1"/>
              <a:t>dilakukan</a:t>
            </a:r>
            <a:r>
              <a:rPr lang="en-US" sz="2000" dirty="0"/>
              <a:t> parsing html pada URL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scraping data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toko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lengkap</a:t>
            </a:r>
            <a:endParaRPr lang="en-ID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DD3672-9A75-E387-96A7-7ACA615D7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52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94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8CB91B96-0272-6AE7-07CA-6BB283C9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34" y="76200"/>
            <a:ext cx="6439458" cy="6698560"/>
          </a:xfrm>
          <a:prstGeom prst="rect">
            <a:avLst/>
          </a:prstGeom>
        </p:spPr>
      </p:pic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3238C5-43B5-2E67-93D5-2BA25B04E077}"/>
              </a:ext>
            </a:extLst>
          </p:cNvPr>
          <p:cNvCxnSpPr/>
          <p:nvPr/>
        </p:nvCxnSpPr>
        <p:spPr>
          <a:xfrm flipH="1">
            <a:off x="5817139" y="1439695"/>
            <a:ext cx="972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491FAE3-D5BA-C101-69E5-3473504F0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430" y="0"/>
            <a:ext cx="823957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142C7D-B169-B8AB-A6D8-84BA65722008}"/>
              </a:ext>
            </a:extLst>
          </p:cNvPr>
          <p:cNvSpPr/>
          <p:nvPr/>
        </p:nvSpPr>
        <p:spPr>
          <a:xfrm>
            <a:off x="9286875" y="115679"/>
            <a:ext cx="2817635" cy="40819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E1743E-6690-A38F-B4B7-58B4F9A432B7}"/>
              </a:ext>
            </a:extLst>
          </p:cNvPr>
          <p:cNvCxnSpPr/>
          <p:nvPr/>
        </p:nvCxnSpPr>
        <p:spPr>
          <a:xfrm>
            <a:off x="9972675" y="115679"/>
            <a:ext cx="0" cy="40819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7D6FC5-1A9B-A617-261D-8AF0B47D1629}"/>
              </a:ext>
            </a:extLst>
          </p:cNvPr>
          <p:cNvCxnSpPr/>
          <p:nvPr/>
        </p:nvCxnSpPr>
        <p:spPr>
          <a:xfrm>
            <a:off x="11391900" y="115679"/>
            <a:ext cx="0" cy="40819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447E15-5119-14B6-B201-54E3D06EBA29}"/>
              </a:ext>
            </a:extLst>
          </p:cNvPr>
          <p:cNvCxnSpPr>
            <a:stCxn id="5" idx="1"/>
          </p:cNvCxnSpPr>
          <p:nvPr/>
        </p:nvCxnSpPr>
        <p:spPr>
          <a:xfrm flipH="1">
            <a:off x="8505825" y="319777"/>
            <a:ext cx="781050" cy="407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55CF51-AD59-0465-0253-0CD6B1A5DA40}"/>
              </a:ext>
            </a:extLst>
          </p:cNvPr>
          <p:cNvCxnSpPr>
            <a:cxnSpLocks/>
          </p:cNvCxnSpPr>
          <p:nvPr/>
        </p:nvCxnSpPr>
        <p:spPr>
          <a:xfrm flipH="1">
            <a:off x="8505825" y="727973"/>
            <a:ext cx="2189867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B7DF0E-1151-9123-9CDA-7C73AB5C8174}"/>
              </a:ext>
            </a:extLst>
          </p:cNvPr>
          <p:cNvCxnSpPr>
            <a:cxnSpLocks/>
          </p:cNvCxnSpPr>
          <p:nvPr/>
        </p:nvCxnSpPr>
        <p:spPr>
          <a:xfrm flipH="1">
            <a:off x="8505825" y="1147073"/>
            <a:ext cx="3232835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1E847D-4779-187A-A8CF-88EF0CA179F4}"/>
              </a:ext>
            </a:extLst>
          </p:cNvPr>
          <p:cNvCxnSpPr>
            <a:cxnSpLocks/>
          </p:cNvCxnSpPr>
          <p:nvPr/>
        </p:nvCxnSpPr>
        <p:spPr>
          <a:xfrm>
            <a:off x="10686167" y="523875"/>
            <a:ext cx="0" cy="20409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B6605C-9289-6CAF-1C01-BF5D39B992F1}"/>
              </a:ext>
            </a:extLst>
          </p:cNvPr>
          <p:cNvCxnSpPr>
            <a:cxnSpLocks/>
          </p:cNvCxnSpPr>
          <p:nvPr/>
        </p:nvCxnSpPr>
        <p:spPr>
          <a:xfrm>
            <a:off x="11738660" y="523875"/>
            <a:ext cx="0" cy="62319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5EA92B4-E4BB-8A4C-9279-58E4BDD41F49}"/>
              </a:ext>
            </a:extLst>
          </p:cNvPr>
          <p:cNvSpPr txBox="1"/>
          <p:nvPr/>
        </p:nvSpPr>
        <p:spPr>
          <a:xfrm>
            <a:off x="7467600" y="13472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rgbClr val="FFFF00"/>
                </a:solidFill>
              </a:rPr>
              <a:t>kategori</a:t>
            </a:r>
            <a:endParaRPr lang="en-ID" sz="1800" b="1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76EE82-F0C4-617E-25D4-789A8B3E126D}"/>
              </a:ext>
            </a:extLst>
          </p:cNvPr>
          <p:cNvSpPr txBox="1"/>
          <p:nvPr/>
        </p:nvSpPr>
        <p:spPr>
          <a:xfrm>
            <a:off x="7062089" y="53416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rgbClr val="FFFF00"/>
                </a:solidFill>
              </a:rPr>
              <a:t>subkategori</a:t>
            </a:r>
            <a:endParaRPr lang="en-ID" sz="1800" b="1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1F137E-7ED4-1068-A2BF-394748BB037E}"/>
              </a:ext>
            </a:extLst>
          </p:cNvPr>
          <p:cNvSpPr txBox="1"/>
          <p:nvPr/>
        </p:nvSpPr>
        <p:spPr>
          <a:xfrm>
            <a:off x="7753350" y="94435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rgbClr val="FFFF00"/>
                </a:solidFill>
              </a:rPr>
              <a:t>nama</a:t>
            </a:r>
            <a:endParaRPr lang="en-ID" sz="1800" b="1" dirty="0">
              <a:solidFill>
                <a:srgbClr val="FFFF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C48E25-817C-4C98-EDE8-FACFDE2330C6}"/>
              </a:ext>
            </a:extLst>
          </p:cNvPr>
          <p:cNvCxnSpPr>
            <a:cxnSpLocks/>
          </p:cNvCxnSpPr>
          <p:nvPr/>
        </p:nvCxnSpPr>
        <p:spPr>
          <a:xfrm>
            <a:off x="9858375" y="2790825"/>
            <a:ext cx="8858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7637306-468C-CD99-A849-A7937EDB6F18}"/>
              </a:ext>
            </a:extLst>
          </p:cNvPr>
          <p:cNvSpPr/>
          <p:nvPr/>
        </p:nvSpPr>
        <p:spPr>
          <a:xfrm>
            <a:off x="8801100" y="2154028"/>
            <a:ext cx="1057275" cy="12749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8F572B5-139E-85B4-8C53-FE6D37DF74DC}"/>
              </a:ext>
            </a:extLst>
          </p:cNvPr>
          <p:cNvSpPr txBox="1"/>
          <p:nvPr/>
        </p:nvSpPr>
        <p:spPr>
          <a:xfrm>
            <a:off x="10648950" y="2297352"/>
            <a:ext cx="1057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FF0000"/>
                </a:solidFill>
              </a:rPr>
              <a:t>gedung</a:t>
            </a:r>
            <a:r>
              <a:rPr lang="en-US" sz="1800" b="1" dirty="0">
                <a:solidFill>
                  <a:srgbClr val="FF0000"/>
                </a:solidFill>
              </a:rPr>
              <a:t> dan </a:t>
            </a:r>
            <a:r>
              <a:rPr lang="en-US" sz="1800" b="1" dirty="0" err="1">
                <a:solidFill>
                  <a:srgbClr val="FF0000"/>
                </a:solidFill>
              </a:rPr>
              <a:t>lantai</a:t>
            </a:r>
            <a:endParaRPr lang="en-ID" sz="1800" b="1" dirty="0">
              <a:solidFill>
                <a:srgbClr val="FF0000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DE63EDC-EE1E-CBBF-624C-695FB8885350}"/>
              </a:ext>
            </a:extLst>
          </p:cNvPr>
          <p:cNvSpPr/>
          <p:nvPr/>
        </p:nvSpPr>
        <p:spPr>
          <a:xfrm>
            <a:off x="8829675" y="3697079"/>
            <a:ext cx="2876550" cy="524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859C8F-71D0-7D8C-34BB-42ADCEE05572}"/>
              </a:ext>
            </a:extLst>
          </p:cNvPr>
          <p:cNvCxnSpPr>
            <a:cxnSpLocks/>
          </p:cNvCxnSpPr>
          <p:nvPr/>
        </p:nvCxnSpPr>
        <p:spPr>
          <a:xfrm>
            <a:off x="11306175" y="4221779"/>
            <a:ext cx="0" cy="3883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E454653-CF83-CC7E-3EA9-4329C573CA23}"/>
              </a:ext>
            </a:extLst>
          </p:cNvPr>
          <p:cNvSpPr txBox="1"/>
          <p:nvPr/>
        </p:nvSpPr>
        <p:spPr>
          <a:xfrm>
            <a:off x="10777537" y="4610100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FF0000"/>
                </a:solidFill>
              </a:rPr>
              <a:t>produk</a:t>
            </a:r>
            <a:endParaRPr lang="en-ID" sz="1800" b="1" dirty="0">
              <a:solidFill>
                <a:srgbClr val="FF0000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23EA471-420E-BD15-CD82-F1BB216C1A75}"/>
              </a:ext>
            </a:extLst>
          </p:cNvPr>
          <p:cNvSpPr/>
          <p:nvPr/>
        </p:nvSpPr>
        <p:spPr>
          <a:xfrm>
            <a:off x="8829675" y="4599749"/>
            <a:ext cx="1090613" cy="2580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C46226-3F02-40EB-F980-859A8665CA21}"/>
              </a:ext>
            </a:extLst>
          </p:cNvPr>
          <p:cNvSpPr/>
          <p:nvPr/>
        </p:nvSpPr>
        <p:spPr>
          <a:xfrm>
            <a:off x="8786813" y="5008007"/>
            <a:ext cx="1990724" cy="4073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C1688A-218B-BEEE-A8B9-3E2073ED4049}"/>
              </a:ext>
            </a:extLst>
          </p:cNvPr>
          <p:cNvSpPr txBox="1"/>
          <p:nvPr/>
        </p:nvSpPr>
        <p:spPr>
          <a:xfrm>
            <a:off x="6572252" y="4525034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FF0000"/>
                </a:solidFill>
              </a:rPr>
              <a:t>lokasi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parkir</a:t>
            </a:r>
            <a:endParaRPr lang="en-ID" sz="1800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D8E8E3-8AE3-E653-7829-0230D5421845}"/>
              </a:ext>
            </a:extLst>
          </p:cNvPr>
          <p:cNvSpPr txBox="1"/>
          <p:nvPr/>
        </p:nvSpPr>
        <p:spPr>
          <a:xfrm>
            <a:off x="5835616" y="5029095"/>
            <a:ext cx="245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FF0000"/>
                </a:solidFill>
              </a:rPr>
              <a:t>lokasi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pengambilan</a:t>
            </a:r>
            <a:endParaRPr lang="en-ID" sz="1800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676418-5B9E-6FC8-2750-223F3DF3CFF4}"/>
              </a:ext>
            </a:extLst>
          </p:cNvPr>
          <p:cNvSpPr txBox="1"/>
          <p:nvPr/>
        </p:nvSpPr>
        <p:spPr>
          <a:xfrm>
            <a:off x="3962400" y="5614448"/>
            <a:ext cx="4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FF0000"/>
                </a:solidFill>
              </a:rPr>
              <a:t>Nomor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kontak</a:t>
            </a:r>
            <a:r>
              <a:rPr lang="en-US" sz="1800" b="1" dirty="0">
                <a:solidFill>
                  <a:srgbClr val="FF0000"/>
                </a:solidFill>
              </a:rPr>
              <a:t> (</a:t>
            </a:r>
            <a:r>
              <a:rPr lang="en-US" sz="1800" b="1" dirty="0" err="1">
                <a:solidFill>
                  <a:srgbClr val="FF0000"/>
                </a:solidFill>
              </a:rPr>
              <a:t>ambil</a:t>
            </a:r>
            <a:r>
              <a:rPr lang="en-US" sz="1800" b="1" dirty="0">
                <a:solidFill>
                  <a:srgbClr val="FF0000"/>
                </a:solidFill>
              </a:rPr>
              <a:t> value </a:t>
            </a:r>
            <a:r>
              <a:rPr lang="en-US" sz="1800" b="1" dirty="0" err="1">
                <a:solidFill>
                  <a:srgbClr val="FF0000"/>
                </a:solidFill>
              </a:rPr>
              <a:t>href-nya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  <a:endParaRPr lang="en-ID" sz="1800" b="1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449624-51CE-BFF6-94E3-20EDDFD3CF32}"/>
              </a:ext>
            </a:extLst>
          </p:cNvPr>
          <p:cNvSpPr txBox="1"/>
          <p:nvPr/>
        </p:nvSpPr>
        <p:spPr>
          <a:xfrm>
            <a:off x="4505325" y="6207078"/>
            <a:ext cx="3705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go food, grab food, shopee food</a:t>
            </a:r>
            <a:endParaRPr lang="en-ID" sz="1800" b="1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F4C864-CF07-5747-F01A-4B4D98F1F98B}"/>
              </a:ext>
            </a:extLst>
          </p:cNvPr>
          <p:cNvCxnSpPr>
            <a:cxnSpLocks/>
          </p:cNvCxnSpPr>
          <p:nvPr/>
        </p:nvCxnSpPr>
        <p:spPr>
          <a:xfrm flipH="1">
            <a:off x="8210552" y="4726543"/>
            <a:ext cx="6095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7AB38B8-B6E8-6582-F5D6-3D712100742B}"/>
              </a:ext>
            </a:extLst>
          </p:cNvPr>
          <p:cNvCxnSpPr>
            <a:cxnSpLocks/>
          </p:cNvCxnSpPr>
          <p:nvPr/>
        </p:nvCxnSpPr>
        <p:spPr>
          <a:xfrm flipH="1">
            <a:off x="8210552" y="5231368"/>
            <a:ext cx="5905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DF3D9D9-7A23-2546-0466-5AE132856CC3}"/>
              </a:ext>
            </a:extLst>
          </p:cNvPr>
          <p:cNvCxnSpPr>
            <a:cxnSpLocks/>
          </p:cNvCxnSpPr>
          <p:nvPr/>
        </p:nvCxnSpPr>
        <p:spPr>
          <a:xfrm flipH="1">
            <a:off x="8229602" y="5802868"/>
            <a:ext cx="5905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9F9955B-44D8-A5F8-2D93-9DBEFE12F562}"/>
              </a:ext>
            </a:extLst>
          </p:cNvPr>
          <p:cNvCxnSpPr>
            <a:cxnSpLocks/>
          </p:cNvCxnSpPr>
          <p:nvPr/>
        </p:nvCxnSpPr>
        <p:spPr>
          <a:xfrm flipH="1">
            <a:off x="8229602" y="6393418"/>
            <a:ext cx="5905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E3FCFFC-A9D8-9F73-5A22-69DA1514B52B}"/>
              </a:ext>
            </a:extLst>
          </p:cNvPr>
          <p:cNvCxnSpPr>
            <a:cxnSpLocks/>
          </p:cNvCxnSpPr>
          <p:nvPr/>
        </p:nvCxnSpPr>
        <p:spPr>
          <a:xfrm flipV="1">
            <a:off x="4505325" y="1697593"/>
            <a:ext cx="428625" cy="2455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460B5C8-19AA-C2C0-ED5D-214249F481A4}"/>
              </a:ext>
            </a:extLst>
          </p:cNvPr>
          <p:cNvSpPr txBox="1"/>
          <p:nvPr/>
        </p:nvSpPr>
        <p:spPr>
          <a:xfrm>
            <a:off x="4876193" y="1529897"/>
            <a:ext cx="267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Foto (</a:t>
            </a:r>
            <a:r>
              <a:rPr lang="en-US" sz="1800" b="1" dirty="0" err="1">
                <a:solidFill>
                  <a:srgbClr val="FF0000"/>
                </a:solidFill>
              </a:rPr>
              <a:t>ambil</a:t>
            </a:r>
            <a:r>
              <a:rPr lang="en-US" sz="1800" b="1" dirty="0">
                <a:solidFill>
                  <a:srgbClr val="FF0000"/>
                </a:solidFill>
              </a:rPr>
              <a:t> URL-</a:t>
            </a:r>
            <a:r>
              <a:rPr lang="en-US" sz="1800" b="1" dirty="0" err="1">
                <a:solidFill>
                  <a:srgbClr val="FF0000"/>
                </a:solidFill>
              </a:rPr>
              <a:t>nya</a:t>
            </a:r>
            <a:r>
              <a:rPr lang="en-US" sz="1800" b="1" dirty="0">
                <a:solidFill>
                  <a:srgbClr val="FF0000"/>
                </a:solidFill>
              </a:rPr>
              <a:t>)</a:t>
            </a:r>
            <a:endParaRPr lang="en-ID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175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3238C5-43B5-2E67-93D5-2BA25B04E077}"/>
              </a:ext>
            </a:extLst>
          </p:cNvPr>
          <p:cNvCxnSpPr/>
          <p:nvPr/>
        </p:nvCxnSpPr>
        <p:spPr>
          <a:xfrm flipH="1">
            <a:off x="5817139" y="1439695"/>
            <a:ext cx="972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F46FDA6-5C8C-0574-3C5C-FFD61E65B718}"/>
              </a:ext>
            </a:extLst>
          </p:cNvPr>
          <p:cNvSpPr/>
          <p:nvPr/>
        </p:nvSpPr>
        <p:spPr>
          <a:xfrm>
            <a:off x="6419850" y="1"/>
            <a:ext cx="5772150" cy="254701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Setelah</a:t>
            </a:r>
            <a:r>
              <a:rPr lang="en-US" sz="2000" dirty="0"/>
              <a:t> </a:t>
            </a:r>
            <a:r>
              <a:rPr lang="en-US" sz="2000" dirty="0" err="1"/>
              <a:t>mendapat</a:t>
            </a:r>
            <a:r>
              <a:rPr lang="en-US" sz="2000" dirty="0"/>
              <a:t> </a:t>
            </a:r>
            <a:r>
              <a:rPr lang="en-US" sz="2000" dirty="0" err="1"/>
              <a:t>seluruh</a:t>
            </a:r>
            <a:r>
              <a:rPr lang="en-US" sz="2000" dirty="0"/>
              <a:t> data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</a:t>
            </a:r>
            <a:r>
              <a:rPr lang="en-US" sz="2000" dirty="0" err="1"/>
              <a:t>toko</a:t>
            </a:r>
            <a:r>
              <a:rPr lang="en-US" sz="2000" dirty="0"/>
              <a:t>, data </a:t>
            </a:r>
            <a:r>
              <a:rPr lang="en-US" sz="2000" dirty="0" err="1"/>
              <a:t>disimpan</a:t>
            </a:r>
            <a:r>
              <a:rPr lang="en-US" sz="2000" dirty="0"/>
              <a:t> pada </a:t>
            </a:r>
            <a:r>
              <a:rPr lang="en-US" sz="2000" dirty="0" err="1"/>
              <a:t>suatu</a:t>
            </a:r>
            <a:r>
              <a:rPr lang="en-US" sz="2000" dirty="0"/>
              <a:t> dictionary.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dilanjutkan</a:t>
            </a:r>
            <a:r>
              <a:rPr lang="en-US" sz="2000" dirty="0"/>
              <a:t> proses yang sama pada </a:t>
            </a:r>
            <a:r>
              <a:rPr lang="en-US" sz="2000" dirty="0" err="1"/>
              <a:t>toko</a:t>
            </a:r>
            <a:r>
              <a:rPr lang="en-US" sz="2000" dirty="0"/>
              <a:t> </a:t>
            </a:r>
            <a:r>
              <a:rPr lang="en-US" sz="2000" dirty="0" err="1"/>
              <a:t>selanjutnya</a:t>
            </a:r>
            <a:r>
              <a:rPr lang="en-US" sz="2000" dirty="0"/>
              <a:t> sampai </a:t>
            </a:r>
            <a:r>
              <a:rPr lang="en-US" sz="2000" dirty="0" err="1"/>
              <a:t>toko</a:t>
            </a:r>
            <a:r>
              <a:rPr lang="en-US" sz="2000" dirty="0"/>
              <a:t> </a:t>
            </a:r>
            <a:r>
              <a:rPr lang="en-US" sz="2000" dirty="0" err="1"/>
              <a:t>terakhir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1 </a:t>
            </a:r>
            <a:r>
              <a:rPr lang="en-US" sz="2000" dirty="0" err="1"/>
              <a:t>halaman</a:t>
            </a:r>
            <a:r>
              <a:rPr lang="en-US" sz="2000" dirty="0"/>
              <a:t>. </a:t>
            </a:r>
            <a:r>
              <a:rPr lang="en-US" sz="2000" dirty="0" err="1"/>
              <a:t>Kemudian</a:t>
            </a:r>
            <a:r>
              <a:rPr lang="en-US" sz="2000" dirty="0"/>
              <a:t> proses </a:t>
            </a:r>
            <a:r>
              <a:rPr lang="en-US" sz="2000" dirty="0" err="1"/>
              <a:t>diulangi</a:t>
            </a:r>
            <a:r>
              <a:rPr lang="en-US" sz="2000" dirty="0"/>
              <a:t> pada </a:t>
            </a:r>
            <a:r>
              <a:rPr lang="en-US" sz="2000" dirty="0" err="1"/>
              <a:t>halaman</a:t>
            </a:r>
            <a:r>
              <a:rPr lang="en-US" sz="2000" dirty="0"/>
              <a:t> </a:t>
            </a:r>
            <a:r>
              <a:rPr lang="en-US" sz="2000" dirty="0" err="1"/>
              <a:t>selanjutnya</a:t>
            </a:r>
            <a:r>
              <a:rPr lang="en-US" sz="2000" dirty="0"/>
              <a:t>.</a:t>
            </a:r>
            <a:endParaRPr lang="en-ID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8848C-3E72-E86A-3E7F-232F7E97E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902" y="5485652"/>
            <a:ext cx="6543908" cy="1360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BC5C40-03EA-3FC2-FA4A-9DE2D6DF3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841" b="52589"/>
          <a:stretch/>
        </p:blipFill>
        <p:spPr>
          <a:xfrm>
            <a:off x="1" y="12097"/>
            <a:ext cx="5600700" cy="165477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082449-DA16-A282-154F-376EB965E702}"/>
              </a:ext>
            </a:extLst>
          </p:cNvPr>
          <p:cNvSpPr/>
          <p:nvPr/>
        </p:nvSpPr>
        <p:spPr>
          <a:xfrm>
            <a:off x="0" y="4448175"/>
            <a:ext cx="3733799" cy="239772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Dictionary-dictionary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disimpan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list. </a:t>
            </a:r>
            <a:r>
              <a:rPr lang="en-US" sz="2000" dirty="0" err="1"/>
              <a:t>Kemudian</a:t>
            </a:r>
            <a:r>
              <a:rPr lang="en-US" sz="2000" dirty="0"/>
              <a:t> list ini </a:t>
            </a:r>
            <a:r>
              <a:rPr lang="en-US" sz="2000" dirty="0" err="1"/>
              <a:t>diubah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dataframe</a:t>
            </a:r>
            <a:r>
              <a:rPr lang="en-US" sz="2000" dirty="0"/>
              <a:t> yang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disimpan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file csv</a:t>
            </a:r>
            <a:endParaRPr lang="en-ID" sz="2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0ECF2A-EB5A-87EC-202A-7FFB7300A5DC}"/>
              </a:ext>
            </a:extLst>
          </p:cNvPr>
          <p:cNvCxnSpPr>
            <a:cxnSpLocks/>
          </p:cNvCxnSpPr>
          <p:nvPr/>
        </p:nvCxnSpPr>
        <p:spPr>
          <a:xfrm flipH="1">
            <a:off x="4581525" y="754618"/>
            <a:ext cx="184521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D0D4CB-FDAC-CEF4-87F4-AB8760938987}"/>
              </a:ext>
            </a:extLst>
          </p:cNvPr>
          <p:cNvCxnSpPr>
            <a:cxnSpLocks/>
          </p:cNvCxnSpPr>
          <p:nvPr/>
        </p:nvCxnSpPr>
        <p:spPr>
          <a:xfrm>
            <a:off x="3733799" y="6038850"/>
            <a:ext cx="13239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825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3238C5-43B5-2E67-93D5-2BA25B04E077}"/>
              </a:ext>
            </a:extLst>
          </p:cNvPr>
          <p:cNvCxnSpPr/>
          <p:nvPr/>
        </p:nvCxnSpPr>
        <p:spPr>
          <a:xfrm flipH="1">
            <a:off x="5817139" y="1439695"/>
            <a:ext cx="972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0EAD0BB-27B2-7D7F-6CB4-AD558E988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4738"/>
            <a:ext cx="12192000" cy="5837223"/>
          </a:xfrm>
          <a:prstGeom prst="rect">
            <a:avLst/>
          </a:prstGeom>
        </p:spPr>
      </p:pic>
      <p:sp>
        <p:nvSpPr>
          <p:cNvPr id="5" name="Google Shape;311;p20">
            <a:extLst>
              <a:ext uri="{FF2B5EF4-FFF2-40B4-BE49-F238E27FC236}">
                <a16:creationId xmlns:a16="http://schemas.microsoft.com/office/drawing/2014/main" id="{0A55E41A-0ED2-8B8C-4562-64BC98109F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73" y="79778"/>
            <a:ext cx="9443400" cy="84414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Preview (total 18 </a:t>
            </a:r>
            <a:r>
              <a:rPr lang="en-ID" dirty="0" err="1"/>
              <a:t>kolom</a:t>
            </a:r>
            <a:r>
              <a:rPr lang="en-ID" dirty="0"/>
              <a:t> x 418 baris)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699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" name="Google Shape;285;p16">
            <a:extLst>
              <a:ext uri="{FF2B5EF4-FFF2-40B4-BE49-F238E27FC236}">
                <a16:creationId xmlns:a16="http://schemas.microsoft.com/office/drawing/2014/main" id="{1356E9ED-51F6-E645-F51B-A7CAD9D651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5675" y="1431575"/>
            <a:ext cx="843584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</a:rPr>
              <a:t>TENTANG VISION+:</a:t>
            </a:r>
            <a:endParaRPr lang="en-US" sz="4000" dirty="0">
              <a:solidFill>
                <a:srgbClr val="F7D101"/>
              </a:solidFill>
            </a:endParaRPr>
          </a:p>
        </p:txBody>
      </p:sp>
      <p:sp>
        <p:nvSpPr>
          <p:cNvPr id="5" name="Google Shape;286;p16">
            <a:extLst>
              <a:ext uri="{FF2B5EF4-FFF2-40B4-BE49-F238E27FC236}">
                <a16:creationId xmlns:a16="http://schemas.microsoft.com/office/drawing/2014/main" id="{8F8C1EA8-E807-DE45-237D-7196954118A3}"/>
              </a:ext>
            </a:extLst>
          </p:cNvPr>
          <p:cNvSpPr txBox="1">
            <a:spLocks/>
          </p:cNvSpPr>
          <p:nvPr/>
        </p:nvSpPr>
        <p:spPr>
          <a:xfrm>
            <a:off x="2225675" y="2328463"/>
            <a:ext cx="8717942" cy="309796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rgbClr val="F7D101"/>
              </a:buClr>
              <a:buSzPts val="2200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Vision+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adalah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tempat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untuk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menonton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tayangan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channel-channel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lokal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dan premium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mulai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dari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siaran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olahraga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, film box office, acara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hiburan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, drama,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kapan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saja dan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dimana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saja.</a:t>
            </a:r>
          </a:p>
        </p:txBody>
      </p:sp>
    </p:spTree>
    <p:extLst>
      <p:ext uri="{BB962C8B-B14F-4D97-AF65-F5344CB8AC3E}">
        <p14:creationId xmlns:p14="http://schemas.microsoft.com/office/powerpoint/2010/main" val="2062522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FA5229-34FB-6399-7907-EEAC6286E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9437"/>
            <a:ext cx="12192000" cy="6310625"/>
          </a:xfrm>
          <a:prstGeom prst="rect">
            <a:avLst/>
          </a:prstGeom>
        </p:spPr>
      </p:pic>
      <p:sp>
        <p:nvSpPr>
          <p:cNvPr id="9" name="Google Shape;311;p20">
            <a:extLst>
              <a:ext uri="{FF2B5EF4-FFF2-40B4-BE49-F238E27FC236}">
                <a16:creationId xmlns:a16="http://schemas.microsoft.com/office/drawing/2014/main" id="{19789D25-4FE9-0504-0BAD-4C7AD1BC03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74" y="13103"/>
            <a:ext cx="7584352" cy="49273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https://www.visionplus.id/movies</a:t>
            </a:r>
            <a:endParaRPr lang="en-ID" dirty="0">
              <a:solidFill>
                <a:schemeClr val="lt1"/>
              </a:solidFill>
            </a:endParaRPr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F5C42A3-7E6F-EB4C-3AC3-BA0839ACA7C4}"/>
              </a:ext>
            </a:extLst>
          </p:cNvPr>
          <p:cNvSpPr/>
          <p:nvPr/>
        </p:nvSpPr>
        <p:spPr>
          <a:xfrm>
            <a:off x="9089887" y="1429804"/>
            <a:ext cx="2869660" cy="158962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Di </a:t>
            </a:r>
            <a:r>
              <a:rPr lang="en-US" sz="2000" dirty="0" err="1"/>
              <a:t>halaman</a:t>
            </a:r>
            <a:r>
              <a:rPr lang="en-US" sz="2000" dirty="0"/>
              <a:t> ini </a:t>
            </a:r>
            <a:r>
              <a:rPr lang="en-US" sz="2000" dirty="0" err="1"/>
              <a:t>terdapat</a:t>
            </a:r>
            <a:r>
              <a:rPr lang="en-US" sz="2000" dirty="0"/>
              <a:t> daftar film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discrape</a:t>
            </a:r>
            <a:r>
              <a:rPr lang="en-US" sz="2000" dirty="0"/>
              <a:t> </a:t>
            </a:r>
            <a:r>
              <a:rPr lang="en-US" sz="2000" dirty="0" err="1"/>
              <a:t>datanya</a:t>
            </a:r>
            <a:r>
              <a:rPr lang="en-US" sz="2000" dirty="0"/>
              <a:t>.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158618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" name="Google Shape;285;p16">
            <a:extLst>
              <a:ext uri="{FF2B5EF4-FFF2-40B4-BE49-F238E27FC236}">
                <a16:creationId xmlns:a16="http://schemas.microsoft.com/office/drawing/2014/main" id="{1356E9ED-51F6-E645-F51B-A7CAD9D651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5140" y="653362"/>
            <a:ext cx="9572017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</a:rPr>
              <a:t>Data film yang </a:t>
            </a:r>
            <a:r>
              <a:rPr lang="en-US" sz="4000" dirty="0" err="1">
                <a:solidFill>
                  <a:schemeClr val="tx1"/>
                </a:solidFill>
              </a:rPr>
              <a:t>akan</a:t>
            </a:r>
            <a:r>
              <a:rPr lang="en-US" sz="4000" dirty="0">
                <a:solidFill>
                  <a:schemeClr val="tx1"/>
                </a:solidFill>
              </a:rPr>
              <a:t> di-scrape:</a:t>
            </a:r>
            <a:endParaRPr lang="en-US" sz="4000" dirty="0">
              <a:solidFill>
                <a:srgbClr val="F7D101"/>
              </a:solidFill>
            </a:endParaRPr>
          </a:p>
        </p:txBody>
      </p:sp>
      <p:sp>
        <p:nvSpPr>
          <p:cNvPr id="2" name="Google Shape;318;p21">
            <a:extLst>
              <a:ext uri="{FF2B5EF4-FFF2-40B4-BE49-F238E27FC236}">
                <a16:creationId xmlns:a16="http://schemas.microsoft.com/office/drawing/2014/main" id="{38238684-F18A-9018-0398-773B969A2E31}"/>
              </a:ext>
            </a:extLst>
          </p:cNvPr>
          <p:cNvSpPr txBox="1">
            <a:spLocks/>
          </p:cNvSpPr>
          <p:nvPr/>
        </p:nvSpPr>
        <p:spPr>
          <a:xfrm>
            <a:off x="1731524" y="1760706"/>
            <a:ext cx="8531157" cy="3873341"/>
          </a:xfrm>
          <a:prstGeom prst="rect">
            <a:avLst/>
          </a:prstGeom>
        </p:spPr>
        <p:txBody>
          <a:bodyPr spcFirstLastPara="1" wrap="square" lIns="121900" tIns="121900" rIns="121900" bIns="121900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FF0000"/>
                </a:solidFill>
              </a:rPr>
              <a:t>Kategori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URL poster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URL </a:t>
            </a:r>
            <a:r>
              <a:rPr lang="en-US" sz="1800" dirty="0" err="1">
                <a:solidFill>
                  <a:srgbClr val="FF0000"/>
                </a:solidFill>
              </a:rPr>
              <a:t>halaman</a:t>
            </a:r>
            <a:endParaRPr lang="en-US" sz="1800" dirty="0">
              <a:solidFill>
                <a:srgbClr val="FF0000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71717"/>
                </a:solidFill>
              </a:rPr>
              <a:t>Judul</a:t>
            </a:r>
            <a:endParaRPr lang="en-US" sz="1800" dirty="0">
              <a:solidFill>
                <a:srgbClr val="171717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71717"/>
                </a:solidFill>
              </a:rPr>
              <a:t>Rating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71717"/>
                </a:solidFill>
              </a:rPr>
              <a:t>Durasi</a:t>
            </a:r>
            <a:endParaRPr lang="en-US" sz="1800" dirty="0">
              <a:solidFill>
                <a:srgbClr val="171717"/>
              </a:solidFill>
            </a:endParaRPr>
          </a:p>
          <a:p>
            <a:pPr>
              <a:spcAft>
                <a:spcPts val="1800"/>
              </a:spcAft>
            </a:pPr>
            <a:endParaRPr lang="en-US" sz="1800" dirty="0">
              <a:solidFill>
                <a:srgbClr val="171717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71717"/>
                </a:solidFill>
              </a:rPr>
              <a:t>Tahun</a:t>
            </a:r>
            <a:r>
              <a:rPr lang="en-US" sz="1800" dirty="0">
                <a:solidFill>
                  <a:srgbClr val="171717"/>
                </a:solidFill>
              </a:rPr>
              <a:t> </a:t>
            </a:r>
            <a:r>
              <a:rPr lang="en-US" sz="1800" dirty="0" err="1">
                <a:solidFill>
                  <a:srgbClr val="171717"/>
                </a:solidFill>
              </a:rPr>
              <a:t>terbit</a:t>
            </a:r>
            <a:endParaRPr lang="en-US" sz="1800" dirty="0">
              <a:solidFill>
                <a:srgbClr val="171717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71717"/>
                </a:solidFill>
              </a:rPr>
              <a:t>Genre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71717"/>
                </a:solidFill>
              </a:rPr>
              <a:t>Bahasa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71717"/>
                </a:solidFill>
              </a:rPr>
              <a:t>Sinopsis</a:t>
            </a:r>
            <a:endParaRPr lang="en-US" sz="1800" dirty="0">
              <a:solidFill>
                <a:srgbClr val="171717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71717"/>
                </a:solidFill>
              </a:rPr>
              <a:t>Sutradara</a:t>
            </a:r>
            <a:endParaRPr lang="en-US" sz="1800" dirty="0">
              <a:solidFill>
                <a:srgbClr val="171717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71717"/>
                </a:solidFill>
              </a:rPr>
              <a:t>Pemain</a:t>
            </a:r>
            <a:r>
              <a:rPr lang="en-US" sz="1800" dirty="0">
                <a:solidFill>
                  <a:srgbClr val="171717"/>
                </a:solidFill>
              </a:rPr>
              <a:t> film</a:t>
            </a:r>
          </a:p>
        </p:txBody>
      </p:sp>
    </p:spTree>
    <p:extLst>
      <p:ext uri="{BB962C8B-B14F-4D97-AF65-F5344CB8AC3E}">
        <p14:creationId xmlns:p14="http://schemas.microsoft.com/office/powerpoint/2010/main" val="154402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" name="Google Shape;285;p16">
            <a:extLst>
              <a:ext uri="{FF2B5EF4-FFF2-40B4-BE49-F238E27FC236}">
                <a16:creationId xmlns:a16="http://schemas.microsoft.com/office/drawing/2014/main" id="{1356E9ED-51F6-E645-F51B-A7CAD9D651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5675" y="1431575"/>
            <a:ext cx="5391082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</a:rPr>
              <a:t>ASSIGNMENT/PROJECT:</a:t>
            </a:r>
            <a:endParaRPr lang="en-US" sz="4000" dirty="0">
              <a:solidFill>
                <a:srgbClr val="F7D101"/>
              </a:solidFill>
            </a:endParaRPr>
          </a:p>
        </p:txBody>
      </p:sp>
      <p:sp>
        <p:nvSpPr>
          <p:cNvPr id="5" name="Google Shape;286;p16">
            <a:extLst>
              <a:ext uri="{FF2B5EF4-FFF2-40B4-BE49-F238E27FC236}">
                <a16:creationId xmlns:a16="http://schemas.microsoft.com/office/drawing/2014/main" id="{8F8C1EA8-E807-DE45-237D-7196954118A3}"/>
              </a:ext>
            </a:extLst>
          </p:cNvPr>
          <p:cNvSpPr txBox="1">
            <a:spLocks/>
          </p:cNvSpPr>
          <p:nvPr/>
        </p:nvSpPr>
        <p:spPr>
          <a:xfrm>
            <a:off x="2225675" y="2328463"/>
            <a:ext cx="8717942" cy="279801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683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rgbClr val="F7D101"/>
              </a:buClr>
              <a:buSzPts val="2200"/>
              <a:buFont typeface="Merriweather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Webscraping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  <a:hlinkClick r:id="rId3"/>
              </a:rPr>
              <a:t>https://www.malkelapagading.com/directory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dengan requests dan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beautifulsoup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Merriweather"/>
              <a:sym typeface="Merriweather"/>
            </a:endParaRPr>
          </a:p>
          <a:p>
            <a:pPr marL="457200" marR="0" lvl="0" indent="-3683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rgbClr val="F7D101"/>
              </a:buClr>
              <a:buSzPts val="2200"/>
              <a:buFont typeface="Merriweather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Webscraping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  <a:hlinkClick r:id="rId4"/>
              </a:rPr>
              <a:t>https://www.visionplus.id/movies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dengan selenium</a:t>
            </a:r>
          </a:p>
          <a:p>
            <a:pPr marL="457200" marR="0" lvl="0" indent="-3683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rgbClr val="F7D101"/>
              </a:buClr>
              <a:buSzPts val="2200"/>
              <a:buFont typeface="Merriweather"/>
              <a:buChar char="●"/>
              <a:tabLst/>
              <a:defRPr/>
            </a:pPr>
            <a:r>
              <a:rPr lang="en-US" sz="1800" dirty="0">
                <a:solidFill>
                  <a:srgbClr val="171717"/>
                </a:solidFill>
                <a:latin typeface="Merriweather"/>
                <a:sym typeface="Merriweather"/>
              </a:rPr>
              <a:t>Final project </a:t>
            </a:r>
            <a:r>
              <a:rPr lang="en-US" sz="1800" dirty="0" err="1">
                <a:solidFill>
                  <a:srgbClr val="171717"/>
                </a:solidFill>
                <a:latin typeface="Merriweather"/>
                <a:sym typeface="Merriweather"/>
              </a:rPr>
              <a:t>Sekolah</a:t>
            </a:r>
            <a:r>
              <a:rPr lang="en-US" sz="1800" dirty="0">
                <a:solidFill>
                  <a:srgbClr val="171717"/>
                </a:solidFill>
                <a:latin typeface="Merriweather"/>
                <a:sym typeface="Merriweather"/>
              </a:rPr>
              <a:t> Big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17541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31A7191-A045-C785-662D-B6A34A529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06012" cy="6485182"/>
          </a:xfrm>
          <a:prstGeom prst="rect">
            <a:avLst/>
          </a:prstGeom>
        </p:spPr>
      </p:pic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F5C42A3-7E6F-EB4C-3AC3-BA0839ACA7C4}"/>
              </a:ext>
            </a:extLst>
          </p:cNvPr>
          <p:cNvSpPr/>
          <p:nvPr/>
        </p:nvSpPr>
        <p:spPr>
          <a:xfrm>
            <a:off x="1850269" y="5208798"/>
            <a:ext cx="4133850" cy="153352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URL </a:t>
            </a:r>
            <a:r>
              <a:rPr lang="en-US" sz="2000" dirty="0" err="1"/>
              <a:t>halaman</a:t>
            </a:r>
            <a:r>
              <a:rPr lang="en-US" sz="2000" dirty="0"/>
              <a:t> film </a:t>
            </a:r>
            <a:r>
              <a:rPr lang="en-US" sz="2000" dirty="0" err="1"/>
              <a:t>tersembunyi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default,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melihatnya</a:t>
            </a:r>
            <a:r>
              <a:rPr lang="en-US" sz="2000" dirty="0"/>
              <a:t>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memindahkan</a:t>
            </a:r>
            <a:r>
              <a:rPr lang="en-US" sz="2000" dirty="0"/>
              <a:t> </a:t>
            </a:r>
            <a:r>
              <a:rPr lang="en-US" sz="2000" dirty="0" err="1"/>
              <a:t>kursor</a:t>
            </a:r>
            <a:r>
              <a:rPr lang="en-US" sz="2000" dirty="0"/>
              <a:t> ke poster film</a:t>
            </a:r>
            <a:endParaRPr lang="en-ID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BC6F19-2A75-1A20-D80E-517846A2A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506" y="159197"/>
            <a:ext cx="5936494" cy="605842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B24D339-64A8-C9D6-F4AF-33F645C34745}"/>
              </a:ext>
            </a:extLst>
          </p:cNvPr>
          <p:cNvSpPr/>
          <p:nvPr/>
        </p:nvSpPr>
        <p:spPr>
          <a:xfrm>
            <a:off x="9991724" y="1411079"/>
            <a:ext cx="2200275" cy="6558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D1B9C7F-44BD-32FA-FFC8-789A3695CD9B}"/>
              </a:ext>
            </a:extLst>
          </p:cNvPr>
          <p:cNvSpPr/>
          <p:nvPr/>
        </p:nvSpPr>
        <p:spPr>
          <a:xfrm>
            <a:off x="3581399" y="2000250"/>
            <a:ext cx="1143001" cy="3945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58A94B-FF5E-164D-F45B-B702AF6D17FF}"/>
              </a:ext>
            </a:extLst>
          </p:cNvPr>
          <p:cNvCxnSpPr>
            <a:cxnSpLocks/>
          </p:cNvCxnSpPr>
          <p:nvPr/>
        </p:nvCxnSpPr>
        <p:spPr>
          <a:xfrm flipH="1">
            <a:off x="7553325" y="5679043"/>
            <a:ext cx="11811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A539913-5C05-069E-C65D-E5D0AD6889EB}"/>
              </a:ext>
            </a:extLst>
          </p:cNvPr>
          <p:cNvSpPr txBox="1"/>
          <p:nvPr/>
        </p:nvSpPr>
        <p:spPr>
          <a:xfrm>
            <a:off x="8734425" y="5217378"/>
            <a:ext cx="3186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Poster </a:t>
            </a:r>
            <a:r>
              <a:rPr lang="en-US" sz="1800" b="1" dirty="0" err="1">
                <a:solidFill>
                  <a:srgbClr val="FF0000"/>
                </a:solidFill>
              </a:rPr>
              <a:t>akan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membesar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ketika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kursor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dipindahkan</a:t>
            </a:r>
            <a:r>
              <a:rPr lang="en-US" sz="1800" b="1" dirty="0">
                <a:solidFill>
                  <a:srgbClr val="FF0000"/>
                </a:solidFill>
              </a:rPr>
              <a:t> ke poster film </a:t>
            </a:r>
            <a:endParaRPr lang="en-ID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95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F5C42A3-7E6F-EB4C-3AC3-BA0839ACA7C4}"/>
              </a:ext>
            </a:extLst>
          </p:cNvPr>
          <p:cNvSpPr/>
          <p:nvPr/>
        </p:nvSpPr>
        <p:spPr>
          <a:xfrm>
            <a:off x="1304925" y="1"/>
            <a:ext cx="6400799" cy="13334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scraping </a:t>
            </a:r>
            <a:r>
              <a:rPr lang="en-US" sz="2000" dirty="0" err="1"/>
              <a:t>pertama</a:t>
            </a:r>
            <a:r>
              <a:rPr lang="en-US" sz="2000" dirty="0"/>
              <a:t> import library yang </a:t>
            </a:r>
            <a:r>
              <a:rPr lang="en-US" sz="2000" dirty="0" err="1"/>
              <a:t>dibutuhkan</a:t>
            </a:r>
            <a:r>
              <a:rPr lang="en-US" sz="2000" dirty="0"/>
              <a:t>,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buka</a:t>
            </a:r>
            <a:r>
              <a:rPr lang="en-US" sz="2000" dirty="0"/>
              <a:t> website target dengan selenium</a:t>
            </a:r>
            <a:endParaRPr lang="en-ID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E12A26-55E4-D7EA-96B6-C12DF75C0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955" y="0"/>
            <a:ext cx="4073045" cy="314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55010-BB72-6014-ED63-6A6452781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329" y="3724155"/>
            <a:ext cx="6877046" cy="313384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7A32BF-6D12-1D01-B0CA-C253814CA51E}"/>
              </a:ext>
            </a:extLst>
          </p:cNvPr>
          <p:cNvSpPr/>
          <p:nvPr/>
        </p:nvSpPr>
        <p:spPr>
          <a:xfrm>
            <a:off x="0" y="4219575"/>
            <a:ext cx="4743450" cy="252274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Scraping </a:t>
            </a:r>
            <a:r>
              <a:rPr lang="en-US" sz="2000" dirty="0" err="1"/>
              <a:t>dimulai</a:t>
            </a:r>
            <a:r>
              <a:rPr lang="en-US" sz="2000" dirty="0"/>
              <a:t> dengan </a:t>
            </a:r>
            <a:r>
              <a:rPr lang="en-US" sz="2000" dirty="0" err="1"/>
              <a:t>melakukan</a:t>
            </a:r>
            <a:r>
              <a:rPr lang="en-US" sz="2000" dirty="0"/>
              <a:t> looping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kategori</a:t>
            </a:r>
            <a:r>
              <a:rPr lang="en-US" sz="2000" dirty="0"/>
              <a:t> film yang </a:t>
            </a:r>
            <a:r>
              <a:rPr lang="en-US" sz="2000" dirty="0" err="1"/>
              <a:t>ada</a:t>
            </a:r>
            <a:r>
              <a:rPr lang="en-US" sz="2000" dirty="0"/>
              <a:t>. Kode </a:t>
            </a:r>
            <a:r>
              <a:rPr lang="en-US" sz="2000" dirty="0" err="1"/>
              <a:t>disamping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memposisikan</a:t>
            </a:r>
            <a:r>
              <a:rPr lang="en-US" sz="2000" dirty="0"/>
              <a:t> </a:t>
            </a:r>
            <a:r>
              <a:rPr lang="en-US" sz="2000" dirty="0" err="1"/>
              <a:t>kategori</a:t>
            </a:r>
            <a:r>
              <a:rPr lang="en-US" sz="2000" dirty="0"/>
              <a:t> yang </a:t>
            </a:r>
            <a:r>
              <a:rPr lang="en-US" sz="2000" dirty="0" err="1"/>
              <a:t>sedang</a:t>
            </a:r>
            <a:r>
              <a:rPr lang="en-US" sz="2000" dirty="0"/>
              <a:t> </a:t>
            </a:r>
            <a:r>
              <a:rPr lang="en-US" sz="2000" dirty="0" err="1"/>
              <a:t>discrape</a:t>
            </a:r>
            <a:r>
              <a:rPr lang="en-US" sz="2000" dirty="0"/>
              <a:t> ke </a:t>
            </a:r>
            <a:r>
              <a:rPr lang="en-US" sz="2000" dirty="0" err="1"/>
              <a:t>tengah</a:t>
            </a:r>
            <a:r>
              <a:rPr lang="en-US" sz="2000" dirty="0"/>
              <a:t> </a:t>
            </a:r>
            <a:r>
              <a:rPr lang="en-US" sz="2000" dirty="0" err="1"/>
              <a:t>layar</a:t>
            </a:r>
            <a:r>
              <a:rPr lang="en-US" sz="2000" dirty="0"/>
              <a:t> dan </a:t>
            </a:r>
            <a:r>
              <a:rPr lang="en-US" sz="2000" dirty="0" err="1"/>
              <a:t>mengambil</a:t>
            </a:r>
            <a:r>
              <a:rPr lang="en-US" sz="2000" dirty="0"/>
              <a:t> </a:t>
            </a:r>
            <a:r>
              <a:rPr lang="en-US" sz="2000" dirty="0" err="1"/>
              <a:t>nama</a:t>
            </a:r>
            <a:r>
              <a:rPr lang="en-US" sz="2000" dirty="0"/>
              <a:t> </a:t>
            </a:r>
            <a:r>
              <a:rPr lang="en-US" sz="2000" dirty="0" err="1"/>
              <a:t>kategori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2205530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A26FF-CE60-8E96-5436-F6875DD3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38" y="1714500"/>
            <a:ext cx="10074524" cy="515013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0B4B22-AE62-C475-4018-EF93FEB80586}"/>
              </a:ext>
            </a:extLst>
          </p:cNvPr>
          <p:cNvSpPr/>
          <p:nvPr/>
        </p:nvSpPr>
        <p:spPr>
          <a:xfrm>
            <a:off x="-1" y="1"/>
            <a:ext cx="12192001" cy="16382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Contohnya</a:t>
            </a:r>
            <a:r>
              <a:rPr lang="en-US" sz="2000" dirty="0"/>
              <a:t> </a:t>
            </a:r>
            <a:r>
              <a:rPr lang="en-US" sz="2000" dirty="0" err="1"/>
              <a:t>ketika</a:t>
            </a:r>
            <a:r>
              <a:rPr lang="en-US" sz="2000" dirty="0"/>
              <a:t> </a:t>
            </a:r>
            <a:r>
              <a:rPr lang="en-US" sz="2000" dirty="0" err="1"/>
              <a:t>sedang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scraping </a:t>
            </a:r>
            <a:r>
              <a:rPr lang="en-US" sz="2000" dirty="0" err="1"/>
              <a:t>kategori</a:t>
            </a:r>
            <a:r>
              <a:rPr lang="en-US" sz="2000" dirty="0"/>
              <a:t> Indo Classic Movies, </a:t>
            </a:r>
            <a:r>
              <a:rPr lang="en-US" sz="2000" dirty="0" err="1"/>
              <a:t>kategori</a:t>
            </a:r>
            <a:r>
              <a:rPr lang="en-US" sz="2000" dirty="0"/>
              <a:t> ini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ditampilkan</a:t>
            </a:r>
            <a:r>
              <a:rPr lang="en-US" sz="2000" dirty="0"/>
              <a:t> di </a:t>
            </a:r>
            <a:r>
              <a:rPr lang="en-US" sz="2000" dirty="0" err="1"/>
              <a:t>tengah</a:t>
            </a:r>
            <a:r>
              <a:rPr lang="en-US" sz="2000" dirty="0"/>
              <a:t> </a:t>
            </a:r>
            <a:r>
              <a:rPr lang="en-US" sz="2000" dirty="0" err="1"/>
              <a:t>layar</a:t>
            </a:r>
            <a:r>
              <a:rPr lang="en-US" sz="2000" dirty="0"/>
              <a:t> </a:t>
            </a:r>
            <a:r>
              <a:rPr lang="en-US" sz="2000" dirty="0" err="1"/>
              <a:t>sehingga</a:t>
            </a:r>
            <a:r>
              <a:rPr lang="en-US" sz="2000" dirty="0"/>
              <a:t> tidak </a:t>
            </a:r>
            <a:r>
              <a:rPr lang="en-US" sz="2000" dirty="0" err="1"/>
              <a:t>akan</a:t>
            </a:r>
            <a:r>
              <a:rPr lang="en-US" sz="2000" dirty="0"/>
              <a:t> error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hover </a:t>
            </a:r>
            <a:r>
              <a:rPr lang="en-US" sz="2000" dirty="0" err="1"/>
              <a:t>kursor</a:t>
            </a:r>
            <a:r>
              <a:rPr lang="en-US" sz="2000" dirty="0"/>
              <a:t> ke poster film, yang bisa </a:t>
            </a:r>
            <a:r>
              <a:rPr lang="en-US" sz="2000" dirty="0" err="1"/>
              <a:t>disebabkan</a:t>
            </a:r>
            <a:r>
              <a:rPr lang="en-US" sz="2000" dirty="0"/>
              <a:t> </a:t>
            </a:r>
            <a:r>
              <a:rPr lang="en-US" sz="2000" dirty="0" err="1"/>
              <a:t>karena</a:t>
            </a:r>
            <a:r>
              <a:rPr lang="en-US" sz="2000" dirty="0"/>
              <a:t> poster tidak </a:t>
            </a:r>
            <a:r>
              <a:rPr lang="en-US" sz="2000" dirty="0" err="1"/>
              <a:t>terlihat</a:t>
            </a:r>
            <a:r>
              <a:rPr lang="en-US" sz="2000" dirty="0"/>
              <a:t> </a:t>
            </a:r>
            <a:r>
              <a:rPr lang="en-US" sz="2000" dirty="0" err="1"/>
              <a:t>layar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tertutup</a:t>
            </a:r>
            <a:r>
              <a:rPr lang="en-US" sz="2000" dirty="0"/>
              <a:t> header yang </a:t>
            </a:r>
            <a:r>
              <a:rPr lang="en-US" sz="2000" dirty="0" err="1"/>
              <a:t>berisi</a:t>
            </a:r>
            <a:r>
              <a:rPr lang="en-US" sz="2000" dirty="0"/>
              <a:t> </a:t>
            </a:r>
            <a:r>
              <a:rPr lang="en-US" sz="2000" dirty="0" err="1"/>
              <a:t>tombol</a:t>
            </a:r>
            <a:r>
              <a:rPr lang="en-US" sz="2000" dirty="0"/>
              <a:t> </a:t>
            </a:r>
            <a:r>
              <a:rPr lang="en-US" sz="2000" dirty="0" err="1"/>
              <a:t>navigasi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banner di footer.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2549779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0B4B22-AE62-C475-4018-EF93FEB80586}"/>
              </a:ext>
            </a:extLst>
          </p:cNvPr>
          <p:cNvSpPr/>
          <p:nvPr/>
        </p:nvSpPr>
        <p:spPr>
          <a:xfrm>
            <a:off x="-1" y="1"/>
            <a:ext cx="12192001" cy="88582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Tiap</a:t>
            </a:r>
            <a:r>
              <a:rPr lang="en-US" sz="2000" dirty="0"/>
              <a:t> </a:t>
            </a:r>
            <a:r>
              <a:rPr lang="en-US" sz="2000" dirty="0" err="1"/>
              <a:t>kategori</a:t>
            </a:r>
            <a:r>
              <a:rPr lang="en-US" sz="2000" dirty="0"/>
              <a:t> di </a:t>
            </a:r>
            <a:r>
              <a:rPr lang="en-US" sz="2000" dirty="0" err="1"/>
              <a:t>halaman</a:t>
            </a:r>
            <a:r>
              <a:rPr lang="en-US" sz="2000" dirty="0"/>
              <a:t> ini </a:t>
            </a:r>
            <a:r>
              <a:rPr lang="en-US" sz="2000" dirty="0" err="1"/>
              <a:t>hanya</a:t>
            </a:r>
            <a:r>
              <a:rPr lang="en-US" sz="2000" dirty="0"/>
              <a:t> </a:t>
            </a:r>
            <a:r>
              <a:rPr lang="en-US" sz="2000" dirty="0" err="1"/>
              <a:t>menampilkan</a:t>
            </a:r>
            <a:r>
              <a:rPr lang="en-US" sz="2000" dirty="0"/>
              <a:t> </a:t>
            </a:r>
            <a:r>
              <a:rPr lang="en-US" sz="2000" dirty="0" err="1"/>
              <a:t>maksimal</a:t>
            </a:r>
            <a:r>
              <a:rPr lang="en-US" sz="2000" dirty="0"/>
              <a:t> 20 film. Jika lebih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tombol</a:t>
            </a:r>
            <a:r>
              <a:rPr lang="en-US" sz="2000" dirty="0"/>
              <a:t> “See all”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melihat</a:t>
            </a:r>
            <a:r>
              <a:rPr lang="en-US" sz="2000" dirty="0"/>
              <a:t> semua </a:t>
            </a:r>
            <a:r>
              <a:rPr lang="en-US" sz="2000" dirty="0" err="1"/>
              <a:t>filmnya</a:t>
            </a:r>
            <a:r>
              <a:rPr lang="en-US" sz="2000" dirty="0"/>
              <a:t>. Jadi harus </a:t>
            </a:r>
            <a:r>
              <a:rPr lang="en-US" sz="2000" dirty="0" err="1"/>
              <a:t>diklik</a:t>
            </a:r>
            <a:r>
              <a:rPr lang="en-US" sz="2000" dirty="0"/>
              <a:t> agar bisa </a:t>
            </a:r>
            <a:r>
              <a:rPr lang="en-US" sz="2000" dirty="0" err="1"/>
              <a:t>melakukan</a:t>
            </a:r>
            <a:r>
              <a:rPr lang="en-US" sz="2000" dirty="0"/>
              <a:t> scraping </a:t>
            </a:r>
            <a:r>
              <a:rPr lang="en-US" sz="2000" dirty="0" err="1"/>
              <a:t>semuanya</a:t>
            </a:r>
            <a:r>
              <a:rPr lang="en-US" sz="2000" dirty="0"/>
              <a:t>.</a:t>
            </a:r>
            <a:endParaRPr lang="en-ID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FA531-A1D8-A990-05D8-CB2B7AFC2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66975"/>
            <a:ext cx="12192000" cy="3754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E2BDC-DFD3-C994-08EA-CC2D767E1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391" y="1407667"/>
            <a:ext cx="5692633" cy="73920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687B346-CD14-643B-FA87-647B071D1CA3}"/>
              </a:ext>
            </a:extLst>
          </p:cNvPr>
          <p:cNvSpPr/>
          <p:nvPr/>
        </p:nvSpPr>
        <p:spPr>
          <a:xfrm>
            <a:off x="11048999" y="2466975"/>
            <a:ext cx="1143001" cy="3945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5F558DD-4981-DAFA-0A04-C6E1F51086D1}"/>
              </a:ext>
            </a:extLst>
          </p:cNvPr>
          <p:cNvSpPr/>
          <p:nvPr/>
        </p:nvSpPr>
        <p:spPr>
          <a:xfrm>
            <a:off x="11048998" y="4465712"/>
            <a:ext cx="1143001" cy="39459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D1B9BC-0C2B-53FB-99AD-71A69E33183C}"/>
              </a:ext>
            </a:extLst>
          </p:cNvPr>
          <p:cNvCxnSpPr>
            <a:cxnSpLocks/>
          </p:cNvCxnSpPr>
          <p:nvPr/>
        </p:nvCxnSpPr>
        <p:spPr>
          <a:xfrm>
            <a:off x="4429124" y="1805844"/>
            <a:ext cx="13239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3A9409-89A3-9DCA-1E9A-68F610CBB5B5}"/>
              </a:ext>
            </a:extLst>
          </p:cNvPr>
          <p:cNvSpPr txBox="1"/>
          <p:nvPr/>
        </p:nvSpPr>
        <p:spPr>
          <a:xfrm>
            <a:off x="1519236" y="1464817"/>
            <a:ext cx="318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Kode </a:t>
            </a:r>
            <a:r>
              <a:rPr lang="en-US" sz="1800" b="1" dirty="0" err="1">
                <a:solidFill>
                  <a:srgbClr val="FF0000"/>
                </a:solidFill>
              </a:rPr>
              <a:t>untuk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mengecek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tombol</a:t>
            </a:r>
            <a:r>
              <a:rPr lang="en-US" sz="1800" b="1" dirty="0">
                <a:solidFill>
                  <a:srgbClr val="FF0000"/>
                </a:solidFill>
              </a:rPr>
              <a:t> “see all”</a:t>
            </a:r>
            <a:endParaRPr lang="en-ID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825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0B4B22-AE62-C475-4018-EF93FEB80586}"/>
              </a:ext>
            </a:extLst>
          </p:cNvPr>
          <p:cNvSpPr/>
          <p:nvPr/>
        </p:nvSpPr>
        <p:spPr>
          <a:xfrm>
            <a:off x="0" y="219076"/>
            <a:ext cx="8786621" cy="9905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Jika tidak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tombol</a:t>
            </a:r>
            <a:r>
              <a:rPr lang="en-US" sz="2000" dirty="0"/>
              <a:t> “see all”, </a:t>
            </a:r>
            <a:r>
              <a:rPr lang="en-US" sz="2000" dirty="0" err="1"/>
              <a:t>maka</a:t>
            </a:r>
            <a:r>
              <a:rPr lang="en-US" sz="2000" dirty="0"/>
              <a:t> URL film dan </a:t>
            </a:r>
            <a:r>
              <a:rPr lang="en-US" sz="2000" dirty="0" err="1"/>
              <a:t>posternya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discrape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langsung</a:t>
            </a:r>
            <a:r>
              <a:rPr lang="en-US" sz="2000" dirty="0"/>
              <a:t> di </a:t>
            </a:r>
            <a:r>
              <a:rPr lang="en-US" sz="2000" dirty="0" err="1"/>
              <a:t>halaman</a:t>
            </a:r>
            <a:r>
              <a:rPr lang="en-US" sz="2000" dirty="0"/>
              <a:t> ini.</a:t>
            </a:r>
            <a:endParaRPr lang="en-ID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8BB69-8425-EE94-0155-2CFF55D68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05501"/>
            <a:ext cx="8786621" cy="505249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525CCE-16C7-25E2-595C-936DC523098A}"/>
              </a:ext>
            </a:extLst>
          </p:cNvPr>
          <p:cNvSpPr/>
          <p:nvPr/>
        </p:nvSpPr>
        <p:spPr>
          <a:xfrm>
            <a:off x="9172575" y="1805502"/>
            <a:ext cx="3105149" cy="184257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Kode </a:t>
            </a:r>
            <a:r>
              <a:rPr lang="en-US" sz="2000" dirty="0" err="1"/>
              <a:t>disamping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mengambilnya</a:t>
            </a:r>
            <a:r>
              <a:rPr lang="en-US" sz="2000" dirty="0"/>
              <a:t> </a:t>
            </a:r>
            <a:r>
              <a:rPr lang="en-US" sz="2000" dirty="0" err="1"/>
              <a:t>satu</a:t>
            </a:r>
            <a:r>
              <a:rPr lang="en-US" sz="2000" dirty="0"/>
              <a:t> per </a:t>
            </a:r>
            <a:r>
              <a:rPr lang="en-US" sz="2000" dirty="0" err="1"/>
              <a:t>satu</a:t>
            </a:r>
            <a:r>
              <a:rPr lang="en-US" sz="2000" dirty="0"/>
              <a:t> dan </a:t>
            </a:r>
            <a:r>
              <a:rPr lang="en-US" sz="2000" dirty="0" err="1"/>
              <a:t>menyimpannya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sebuah</a:t>
            </a:r>
            <a:r>
              <a:rPr lang="en-US" sz="2000" dirty="0"/>
              <a:t> list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440980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FDBDB-1A25-E1D0-4C11-AF90C2C7E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34492"/>
            <a:ext cx="5004792" cy="1532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42ED7F-C3F1-6C68-AA79-615834BD7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0" y="2524125"/>
            <a:ext cx="4995531" cy="1532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ADF462-F789-D1A9-C934-FF0B275D8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13759"/>
            <a:ext cx="5004792" cy="153455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81170B-BBE0-867B-550B-94014F64EB88}"/>
              </a:ext>
            </a:extLst>
          </p:cNvPr>
          <p:cNvSpPr/>
          <p:nvPr/>
        </p:nvSpPr>
        <p:spPr>
          <a:xfrm>
            <a:off x="5362575" y="1"/>
            <a:ext cx="6829425" cy="127907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Caranya</a:t>
            </a:r>
            <a:r>
              <a:rPr lang="en-US" sz="2000" dirty="0"/>
              <a:t> dengan </a:t>
            </a:r>
            <a:r>
              <a:rPr lang="en-US" sz="2000" dirty="0" err="1"/>
              <a:t>melakukan</a:t>
            </a:r>
            <a:r>
              <a:rPr lang="en-US" sz="2000" dirty="0"/>
              <a:t> hover </a:t>
            </a:r>
            <a:r>
              <a:rPr lang="en-US" sz="2000" dirty="0" err="1"/>
              <a:t>kursor</a:t>
            </a:r>
            <a:r>
              <a:rPr lang="en-US" sz="2000" dirty="0"/>
              <a:t> ke masing-masing poster film. Jika </a:t>
            </a:r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filmnya</a:t>
            </a:r>
            <a:r>
              <a:rPr lang="en-US" sz="2000" dirty="0"/>
              <a:t> &gt;6,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dirty="0" err="1"/>
              <a:t>tombol</a:t>
            </a:r>
            <a:r>
              <a:rPr lang="en-US" sz="2000" dirty="0"/>
              <a:t> next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menampilkan</a:t>
            </a:r>
            <a:r>
              <a:rPr lang="en-US" sz="2000" dirty="0"/>
              <a:t> 6 film </a:t>
            </a:r>
            <a:r>
              <a:rPr lang="en-US" sz="2000" dirty="0" err="1"/>
              <a:t>berikutnya</a:t>
            </a:r>
            <a:r>
              <a:rPr lang="en-US" sz="2000" dirty="0"/>
              <a:t>.</a:t>
            </a:r>
            <a:endParaRPr lang="en-ID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B64C46-270B-4F17-45E6-94F17EE2A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4734" y="5396833"/>
            <a:ext cx="4625741" cy="73158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0706A7-6487-21DB-EF6A-93C1EB4873BF}"/>
              </a:ext>
            </a:extLst>
          </p:cNvPr>
          <p:cNvSpPr/>
          <p:nvPr/>
        </p:nvSpPr>
        <p:spPr>
          <a:xfrm>
            <a:off x="4640759" y="921762"/>
            <a:ext cx="392608" cy="11009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2E16F9-26F3-C92C-AFB4-EF21A2513DB3}"/>
              </a:ext>
            </a:extLst>
          </p:cNvPr>
          <p:cNvSpPr/>
          <p:nvPr/>
        </p:nvSpPr>
        <p:spPr>
          <a:xfrm>
            <a:off x="4606826" y="2720827"/>
            <a:ext cx="392608" cy="11009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065D59A-762F-DF96-F258-9C7AEAAC7B2C}"/>
              </a:ext>
            </a:extLst>
          </p:cNvPr>
          <p:cNvSpPr/>
          <p:nvPr/>
        </p:nvSpPr>
        <p:spPr>
          <a:xfrm>
            <a:off x="4606826" y="4492477"/>
            <a:ext cx="392608" cy="11009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7241A1F-BE90-E2EE-D1A5-3A563DF4FB9C}"/>
              </a:ext>
            </a:extLst>
          </p:cNvPr>
          <p:cNvCxnSpPr>
            <a:cxnSpLocks/>
          </p:cNvCxnSpPr>
          <p:nvPr/>
        </p:nvCxnSpPr>
        <p:spPr>
          <a:xfrm>
            <a:off x="4999434" y="2022714"/>
            <a:ext cx="1201341" cy="11586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30815D-E541-AAA1-580E-8F37367CC766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999434" y="3271303"/>
            <a:ext cx="120134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ED00310-44CC-D09F-CF09-A39C2236EAFB}"/>
              </a:ext>
            </a:extLst>
          </p:cNvPr>
          <p:cNvCxnSpPr>
            <a:cxnSpLocks/>
          </p:cNvCxnSpPr>
          <p:nvPr/>
        </p:nvCxnSpPr>
        <p:spPr>
          <a:xfrm flipV="1">
            <a:off x="4999434" y="3362325"/>
            <a:ext cx="1201341" cy="1130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8090F7B-9B5A-997B-7BE9-D194D1661D32}"/>
              </a:ext>
            </a:extLst>
          </p:cNvPr>
          <p:cNvSpPr txBox="1"/>
          <p:nvPr/>
        </p:nvSpPr>
        <p:spPr>
          <a:xfrm>
            <a:off x="6200775" y="3059668"/>
            <a:ext cx="149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FF0000"/>
                </a:solidFill>
              </a:rPr>
              <a:t>tombol</a:t>
            </a:r>
            <a:r>
              <a:rPr lang="en-US" sz="1800" b="1" dirty="0">
                <a:solidFill>
                  <a:srgbClr val="FF0000"/>
                </a:solidFill>
              </a:rPr>
              <a:t> next</a:t>
            </a:r>
            <a:endParaRPr lang="en-ID" sz="1800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82E56D-C21B-46B5-4D2C-D6D56A689E5D}"/>
              </a:ext>
            </a:extLst>
          </p:cNvPr>
          <p:cNvSpPr txBox="1"/>
          <p:nvPr/>
        </p:nvSpPr>
        <p:spPr>
          <a:xfrm>
            <a:off x="7823083" y="4006868"/>
            <a:ext cx="2540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Kode </a:t>
            </a:r>
            <a:r>
              <a:rPr lang="en-US" sz="1800" b="1" dirty="0" err="1">
                <a:solidFill>
                  <a:srgbClr val="FF0000"/>
                </a:solidFill>
              </a:rPr>
              <a:t>untuk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mengklik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tombol</a:t>
            </a:r>
            <a:r>
              <a:rPr lang="en-US" sz="1800" b="1" dirty="0">
                <a:solidFill>
                  <a:srgbClr val="FF0000"/>
                </a:solidFill>
              </a:rPr>
              <a:t> next</a:t>
            </a:r>
            <a:endParaRPr lang="en-ID" sz="1800" b="1" dirty="0">
              <a:solidFill>
                <a:srgbClr val="FF000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26079A-F275-2688-27FC-1A0E732C621A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9093142" y="4653199"/>
            <a:ext cx="0" cy="7436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740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0B4B22-AE62-C475-4018-EF93FEB80586}"/>
              </a:ext>
            </a:extLst>
          </p:cNvPr>
          <p:cNvSpPr/>
          <p:nvPr/>
        </p:nvSpPr>
        <p:spPr>
          <a:xfrm>
            <a:off x="-1" y="1"/>
            <a:ext cx="12192001" cy="114299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kategori</a:t>
            </a:r>
            <a:r>
              <a:rPr lang="en-US" sz="2000" dirty="0"/>
              <a:t> dengan &gt;20 film, </a:t>
            </a:r>
            <a:r>
              <a:rPr lang="en-US" sz="2000" dirty="0" err="1"/>
              <a:t>pertama</a:t>
            </a:r>
            <a:r>
              <a:rPr lang="en-US" sz="2000" dirty="0"/>
              <a:t> lihat semua film dengan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dirty="0" err="1"/>
              <a:t>tombol</a:t>
            </a:r>
            <a:r>
              <a:rPr lang="en-US" sz="2000" dirty="0"/>
              <a:t> “see all”. </a:t>
            </a:r>
            <a:r>
              <a:rPr lang="en-US" sz="2000" dirty="0" err="1"/>
              <a:t>Sebelum</a:t>
            </a:r>
            <a:r>
              <a:rPr lang="en-US" sz="2000" dirty="0"/>
              <a:t> </a:t>
            </a:r>
            <a:r>
              <a:rPr lang="en-US" sz="2000" dirty="0" err="1"/>
              <a:t>mulai</a:t>
            </a:r>
            <a:r>
              <a:rPr lang="en-US" sz="2000" dirty="0"/>
              <a:t> scraping </a:t>
            </a:r>
            <a:r>
              <a:rPr lang="en-US" sz="2000" dirty="0" err="1"/>
              <a:t>dicek</a:t>
            </a:r>
            <a:r>
              <a:rPr lang="en-US" sz="2000" dirty="0"/>
              <a:t> dulu </a:t>
            </a:r>
            <a:r>
              <a:rPr lang="en-US" sz="2000" dirty="0" err="1"/>
              <a:t>apakah</a:t>
            </a:r>
            <a:r>
              <a:rPr lang="en-US" sz="2000" dirty="0"/>
              <a:t> semua film sudah </a:t>
            </a:r>
            <a:r>
              <a:rPr lang="en-US" sz="2000" dirty="0" err="1"/>
              <a:t>ditampilkan</a:t>
            </a:r>
            <a:r>
              <a:rPr lang="en-US" sz="2000" dirty="0"/>
              <a:t>, </a:t>
            </a:r>
            <a:r>
              <a:rPr lang="en-US" sz="2000" dirty="0" err="1"/>
              <a:t>jika</a:t>
            </a:r>
            <a:r>
              <a:rPr lang="en-US" sz="2000" dirty="0"/>
              <a:t> belum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dirty="0" err="1"/>
              <a:t>tombol</a:t>
            </a:r>
            <a:r>
              <a:rPr lang="en-US" sz="2000" dirty="0"/>
              <a:t> “load more” sampai </a:t>
            </a:r>
            <a:r>
              <a:rPr lang="en-US" sz="2000" dirty="0" err="1"/>
              <a:t>semuanya</a:t>
            </a:r>
            <a:r>
              <a:rPr lang="en-US" sz="2000" dirty="0"/>
              <a:t> </a:t>
            </a:r>
            <a:r>
              <a:rPr lang="en-US" sz="2000" dirty="0" err="1"/>
              <a:t>ditampilkan</a:t>
            </a:r>
            <a:endParaRPr lang="en-ID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29B10A-0CAC-A752-9BF7-67292CF90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889" y="1551432"/>
            <a:ext cx="5540220" cy="2187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869C85-BC96-E3CA-D9B0-4455A9193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825" y="3842195"/>
            <a:ext cx="8344349" cy="217384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623919-CCC9-EEB4-B611-47AFF72B02BE}"/>
              </a:ext>
            </a:extLst>
          </p:cNvPr>
          <p:cNvCxnSpPr/>
          <p:nvPr/>
        </p:nvCxnSpPr>
        <p:spPr>
          <a:xfrm>
            <a:off x="4658943" y="5750363"/>
            <a:ext cx="8787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7C5C01-0F86-537F-BC99-B8FDB65074D5}"/>
              </a:ext>
            </a:extLst>
          </p:cNvPr>
          <p:cNvCxnSpPr>
            <a:cxnSpLocks/>
          </p:cNvCxnSpPr>
          <p:nvPr/>
        </p:nvCxnSpPr>
        <p:spPr>
          <a:xfrm flipH="1">
            <a:off x="6730934" y="5750363"/>
            <a:ext cx="91764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317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0B4B22-AE62-C475-4018-EF93FEB80586}"/>
              </a:ext>
            </a:extLst>
          </p:cNvPr>
          <p:cNvSpPr/>
          <p:nvPr/>
        </p:nvSpPr>
        <p:spPr>
          <a:xfrm>
            <a:off x="0" y="2"/>
            <a:ext cx="5847641" cy="138921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Selanjutnya</a:t>
            </a:r>
            <a:r>
              <a:rPr lang="en-US" sz="2000" dirty="0"/>
              <a:t>, scrape URL film dan </a:t>
            </a:r>
            <a:r>
              <a:rPr lang="en-US" sz="2000" dirty="0" err="1"/>
              <a:t>posternya</a:t>
            </a:r>
            <a:r>
              <a:rPr lang="en-US" sz="2000" dirty="0"/>
              <a:t> dengan </a:t>
            </a:r>
            <a:r>
              <a:rPr lang="en-US" sz="2000" dirty="0" err="1"/>
              <a:t>cara</a:t>
            </a:r>
            <a:r>
              <a:rPr lang="en-US" sz="2000" dirty="0"/>
              <a:t> yang sama dengan yang </a:t>
            </a:r>
            <a:r>
              <a:rPr lang="en-US" sz="2000" dirty="0" err="1"/>
              <a:t>sebelumnya</a:t>
            </a:r>
            <a:endParaRPr lang="en-ID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E5975-DC24-4F5C-3F6F-A45E531AB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6" y="0"/>
            <a:ext cx="5847641" cy="2514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D2915C-D6CB-0DD9-765E-0C81F7AA7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03003"/>
            <a:ext cx="5755972" cy="15545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DDF4C5-3883-79E1-D9CE-BEAD46FA3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46079"/>
            <a:ext cx="5755972" cy="1424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9E32DE-7F7F-AD91-C59D-A6287D312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5458716"/>
            <a:ext cx="5755973" cy="13892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B53C05-3CA6-1455-5980-5C371BDD7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2127" y="5059559"/>
            <a:ext cx="6149873" cy="163082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7095C2C-9AE9-0DFB-2F40-C27B15ED39B2}"/>
              </a:ext>
            </a:extLst>
          </p:cNvPr>
          <p:cNvSpPr/>
          <p:nvPr/>
        </p:nvSpPr>
        <p:spPr>
          <a:xfrm>
            <a:off x="6096000" y="3846078"/>
            <a:ext cx="6096001" cy="8497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Kode </a:t>
            </a:r>
            <a:r>
              <a:rPr lang="en-US" sz="2000" dirty="0" err="1"/>
              <a:t>dibawah</a:t>
            </a:r>
            <a:r>
              <a:rPr lang="en-US" sz="2000" dirty="0"/>
              <a:t> </a:t>
            </a:r>
            <a:r>
              <a:rPr lang="en-US" sz="2000" dirty="0" err="1"/>
              <a:t>berfungsi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memindahkan</a:t>
            </a:r>
            <a:r>
              <a:rPr lang="en-US" sz="2000" dirty="0"/>
              <a:t> baris film yang </a:t>
            </a:r>
            <a:r>
              <a:rPr lang="en-US" sz="2000" dirty="0" err="1"/>
              <a:t>sedang</a:t>
            </a:r>
            <a:r>
              <a:rPr lang="en-US" sz="2000" dirty="0"/>
              <a:t> </a:t>
            </a:r>
            <a:r>
              <a:rPr lang="en-US" sz="2000" dirty="0" err="1"/>
              <a:t>discrape</a:t>
            </a:r>
            <a:r>
              <a:rPr lang="en-US" sz="2000" dirty="0"/>
              <a:t> </a:t>
            </a:r>
            <a:r>
              <a:rPr lang="en-US" sz="2000" dirty="0" err="1"/>
              <a:t>ketengah</a:t>
            </a:r>
            <a:r>
              <a:rPr lang="en-US" sz="2000" dirty="0"/>
              <a:t> </a:t>
            </a:r>
            <a:r>
              <a:rPr lang="en-US" sz="2000" dirty="0" err="1"/>
              <a:t>layar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432098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0B4B22-AE62-C475-4018-EF93FEB80586}"/>
              </a:ext>
            </a:extLst>
          </p:cNvPr>
          <p:cNvSpPr/>
          <p:nvPr/>
        </p:nvSpPr>
        <p:spPr>
          <a:xfrm>
            <a:off x="8867775" y="0"/>
            <a:ext cx="3324225" cy="52578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Jika semua film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kategori</a:t>
            </a:r>
            <a:r>
              <a:rPr lang="en-US" sz="2000" dirty="0"/>
              <a:t> ini sudah </a:t>
            </a:r>
            <a:r>
              <a:rPr lang="en-US" sz="2000" dirty="0" err="1"/>
              <a:t>discrape</a:t>
            </a:r>
            <a:r>
              <a:rPr lang="en-US" sz="2000" dirty="0"/>
              <a:t> URL-</a:t>
            </a:r>
            <a:r>
              <a:rPr lang="en-US" sz="2000" dirty="0" err="1"/>
              <a:t>nya</a:t>
            </a:r>
            <a:r>
              <a:rPr lang="en-US" sz="2000" dirty="0"/>
              <a:t>,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kode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mengembalikan</a:t>
            </a:r>
            <a:r>
              <a:rPr lang="en-US" sz="2000" dirty="0"/>
              <a:t> ke </a:t>
            </a:r>
            <a:r>
              <a:rPr lang="en-US" sz="2000" dirty="0" err="1"/>
              <a:t>halaman</a:t>
            </a:r>
            <a:r>
              <a:rPr lang="en-US" sz="2000" dirty="0"/>
              <a:t> </a:t>
            </a:r>
            <a:r>
              <a:rPr lang="en-US" sz="2000" dirty="0" err="1"/>
              <a:t>utama</a:t>
            </a:r>
            <a:r>
              <a:rPr lang="en-US" sz="2000" dirty="0"/>
              <a:t> dulu </a:t>
            </a:r>
            <a:r>
              <a:rPr lang="en-US" sz="2000" dirty="0" err="1"/>
              <a:t>sebelum</a:t>
            </a:r>
            <a:r>
              <a:rPr lang="en-US" sz="2000" dirty="0"/>
              <a:t> </a:t>
            </a:r>
            <a:r>
              <a:rPr lang="en-US" sz="2000" dirty="0" err="1"/>
              <a:t>lanjut</a:t>
            </a:r>
            <a:r>
              <a:rPr lang="en-US" sz="2000" dirty="0"/>
              <a:t> scraping. Jika URL semua film sudah </a:t>
            </a:r>
            <a:r>
              <a:rPr lang="en-US" sz="2000" dirty="0" err="1"/>
              <a:t>discrape</a:t>
            </a:r>
            <a:r>
              <a:rPr lang="en-US" sz="2000" dirty="0"/>
              <a:t>,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lanjut</a:t>
            </a:r>
            <a:r>
              <a:rPr lang="en-US" sz="2000" dirty="0"/>
              <a:t> ke loop ke-2, yang </a:t>
            </a:r>
            <a:r>
              <a:rPr lang="en-US" sz="2000" dirty="0" err="1"/>
              <a:t>berfungsi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membuka</a:t>
            </a:r>
            <a:r>
              <a:rPr lang="en-US" sz="2000" dirty="0"/>
              <a:t> </a:t>
            </a:r>
            <a:r>
              <a:rPr lang="en-US" sz="2000" dirty="0" err="1"/>
              <a:t>halaman</a:t>
            </a:r>
            <a:r>
              <a:rPr lang="en-US" sz="2000" dirty="0"/>
              <a:t> masing-masing film </a:t>
            </a:r>
            <a:r>
              <a:rPr lang="en-US" sz="2000" dirty="0" err="1"/>
              <a:t>satu</a:t>
            </a:r>
            <a:r>
              <a:rPr lang="en-US" sz="2000" dirty="0"/>
              <a:t> per </a:t>
            </a:r>
            <a:r>
              <a:rPr lang="en-US" sz="2000" dirty="0" err="1"/>
              <a:t>satu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mengambil</a:t>
            </a:r>
            <a:r>
              <a:rPr lang="en-US" sz="2000" dirty="0"/>
              <a:t> data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lengkap</a:t>
            </a:r>
            <a:endParaRPr lang="en-ID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3451C-EBA8-D34B-3788-459A4BED2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438"/>
            <a:ext cx="4671465" cy="6256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DDAFF-283C-230A-048C-E455C334F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465" y="2110329"/>
            <a:ext cx="4214225" cy="474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64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EB488-A56D-F9F7-16C4-FDE9A52D30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921"/>
          <a:stretch/>
        </p:blipFill>
        <p:spPr>
          <a:xfrm>
            <a:off x="0" y="2658286"/>
            <a:ext cx="10508494" cy="419971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E1DA1A-D013-8CE3-D3E5-ADE0A63134C8}"/>
              </a:ext>
            </a:extLst>
          </p:cNvPr>
          <p:cNvCxnSpPr>
            <a:cxnSpLocks/>
          </p:cNvCxnSpPr>
          <p:nvPr/>
        </p:nvCxnSpPr>
        <p:spPr>
          <a:xfrm>
            <a:off x="1790699" y="3129819"/>
            <a:ext cx="1323976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752FE3-967A-B3AB-CB8B-CA6C6501910F}"/>
              </a:ext>
            </a:extLst>
          </p:cNvPr>
          <p:cNvCxnSpPr>
            <a:cxnSpLocks/>
          </p:cNvCxnSpPr>
          <p:nvPr/>
        </p:nvCxnSpPr>
        <p:spPr>
          <a:xfrm>
            <a:off x="1657349" y="3625119"/>
            <a:ext cx="1323976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B013A6-A091-C840-7111-DA32C021B008}"/>
              </a:ext>
            </a:extLst>
          </p:cNvPr>
          <p:cNvCxnSpPr>
            <a:cxnSpLocks/>
          </p:cNvCxnSpPr>
          <p:nvPr/>
        </p:nvCxnSpPr>
        <p:spPr>
          <a:xfrm>
            <a:off x="1657349" y="3996594"/>
            <a:ext cx="3314701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43A2BCA-427B-733A-8015-E885E68829CF}"/>
              </a:ext>
            </a:extLst>
          </p:cNvPr>
          <p:cNvCxnSpPr>
            <a:cxnSpLocks/>
          </p:cNvCxnSpPr>
          <p:nvPr/>
        </p:nvCxnSpPr>
        <p:spPr>
          <a:xfrm>
            <a:off x="1657349" y="4244244"/>
            <a:ext cx="5324476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47D1CA-2BA4-5E5D-8440-D0E6E3F6B313}"/>
              </a:ext>
            </a:extLst>
          </p:cNvPr>
          <p:cNvCxnSpPr>
            <a:cxnSpLocks/>
          </p:cNvCxnSpPr>
          <p:nvPr/>
        </p:nvCxnSpPr>
        <p:spPr>
          <a:xfrm>
            <a:off x="2743199" y="5492019"/>
            <a:ext cx="1323976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F12954-3F7E-23A8-2AF2-6C3110BBFB5F}"/>
              </a:ext>
            </a:extLst>
          </p:cNvPr>
          <p:cNvCxnSpPr>
            <a:cxnSpLocks/>
          </p:cNvCxnSpPr>
          <p:nvPr/>
        </p:nvCxnSpPr>
        <p:spPr>
          <a:xfrm>
            <a:off x="4319587" y="6488563"/>
            <a:ext cx="74295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4C7FA53-D3E3-CE34-4A42-07A1763EE38A}"/>
              </a:ext>
            </a:extLst>
          </p:cNvPr>
          <p:cNvCxnSpPr>
            <a:cxnSpLocks/>
          </p:cNvCxnSpPr>
          <p:nvPr/>
        </p:nvCxnSpPr>
        <p:spPr>
          <a:xfrm>
            <a:off x="4319587" y="5960782"/>
            <a:ext cx="0" cy="52778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977253E-73E0-ECBD-744C-25A6AFDB4016}"/>
              </a:ext>
            </a:extLst>
          </p:cNvPr>
          <p:cNvSpPr/>
          <p:nvPr/>
        </p:nvSpPr>
        <p:spPr>
          <a:xfrm>
            <a:off x="123824" y="4448175"/>
            <a:ext cx="7000875" cy="79619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B0F652E-B379-D145-3540-3521E1025380}"/>
              </a:ext>
            </a:extLst>
          </p:cNvPr>
          <p:cNvSpPr/>
          <p:nvPr/>
        </p:nvSpPr>
        <p:spPr>
          <a:xfrm>
            <a:off x="123824" y="5619750"/>
            <a:ext cx="7000875" cy="34103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5EAE05-9380-F71B-7165-0F49D5F1877D}"/>
              </a:ext>
            </a:extLst>
          </p:cNvPr>
          <p:cNvSpPr txBox="1"/>
          <p:nvPr/>
        </p:nvSpPr>
        <p:spPr>
          <a:xfrm>
            <a:off x="3048000" y="2945153"/>
            <a:ext cx="84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FFFF00"/>
                </a:solidFill>
              </a:rPr>
              <a:t>judul</a:t>
            </a:r>
            <a:endParaRPr lang="en-ID" sz="1800" b="1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25256A-53CC-3186-C558-85B86B41B9C9}"/>
              </a:ext>
            </a:extLst>
          </p:cNvPr>
          <p:cNvSpPr txBox="1"/>
          <p:nvPr/>
        </p:nvSpPr>
        <p:spPr>
          <a:xfrm>
            <a:off x="2881312" y="3451740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FF00"/>
                </a:solidFill>
              </a:rPr>
              <a:t>rating dan </a:t>
            </a:r>
            <a:r>
              <a:rPr lang="en-US" sz="1800" b="1" dirty="0" err="1">
                <a:solidFill>
                  <a:srgbClr val="FFFF00"/>
                </a:solidFill>
              </a:rPr>
              <a:t>durasi</a:t>
            </a:r>
            <a:endParaRPr lang="en-ID" sz="1800" b="1" dirty="0">
              <a:solidFill>
                <a:srgbClr val="FFFF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D6C27C-10DF-41AB-6302-6094C4CE3257}"/>
              </a:ext>
            </a:extLst>
          </p:cNvPr>
          <p:cNvSpPr txBox="1"/>
          <p:nvPr/>
        </p:nvSpPr>
        <p:spPr>
          <a:xfrm>
            <a:off x="6913920" y="4059578"/>
            <a:ext cx="105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FFFF00"/>
                </a:solidFill>
              </a:rPr>
              <a:t>bahasa</a:t>
            </a:r>
            <a:endParaRPr lang="en-ID" sz="1800" b="1" dirty="0">
              <a:solidFill>
                <a:srgbClr val="FFFF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C47356-8D1A-E766-A6B1-AE583E274FB4}"/>
              </a:ext>
            </a:extLst>
          </p:cNvPr>
          <p:cNvSpPr txBox="1"/>
          <p:nvPr/>
        </p:nvSpPr>
        <p:spPr>
          <a:xfrm>
            <a:off x="4872037" y="3813690"/>
            <a:ext cx="280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FFFF00"/>
                </a:solidFill>
              </a:rPr>
              <a:t>tahun</a:t>
            </a:r>
            <a:r>
              <a:rPr lang="en-US" sz="1800" b="1" dirty="0">
                <a:solidFill>
                  <a:srgbClr val="FFFF00"/>
                </a:solidFill>
              </a:rPr>
              <a:t> </a:t>
            </a:r>
            <a:r>
              <a:rPr lang="en-US" sz="1800" b="1" dirty="0" err="1">
                <a:solidFill>
                  <a:srgbClr val="FFFF00"/>
                </a:solidFill>
              </a:rPr>
              <a:t>terbit</a:t>
            </a:r>
            <a:r>
              <a:rPr lang="en-US" sz="1800" b="1" dirty="0">
                <a:solidFill>
                  <a:srgbClr val="FFFF00"/>
                </a:solidFill>
              </a:rPr>
              <a:t> dan genre</a:t>
            </a:r>
            <a:endParaRPr lang="en-ID" sz="1800" b="1" dirty="0">
              <a:solidFill>
                <a:srgbClr val="FFFF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352851-92EB-D3EE-F8D0-2EDCE984B284}"/>
              </a:ext>
            </a:extLst>
          </p:cNvPr>
          <p:cNvSpPr txBox="1"/>
          <p:nvPr/>
        </p:nvSpPr>
        <p:spPr>
          <a:xfrm>
            <a:off x="4007644" y="5271206"/>
            <a:ext cx="1323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FFFF00"/>
                </a:solidFill>
              </a:rPr>
              <a:t>sutradara</a:t>
            </a:r>
            <a:endParaRPr lang="en-ID" sz="1800" b="1" dirty="0">
              <a:solidFill>
                <a:srgbClr val="FFFF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DEA831-793F-DF81-8C6E-5C6F735AE2E9}"/>
              </a:ext>
            </a:extLst>
          </p:cNvPr>
          <p:cNvSpPr txBox="1"/>
          <p:nvPr/>
        </p:nvSpPr>
        <p:spPr>
          <a:xfrm>
            <a:off x="4957762" y="6285781"/>
            <a:ext cx="156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FFFF00"/>
                </a:solidFill>
              </a:rPr>
              <a:t>pemain</a:t>
            </a:r>
            <a:r>
              <a:rPr lang="en-US" sz="1800" b="1" dirty="0">
                <a:solidFill>
                  <a:srgbClr val="FFFF00"/>
                </a:solidFill>
              </a:rPr>
              <a:t> film</a:t>
            </a:r>
            <a:endParaRPr lang="en-ID" sz="1800" b="1" dirty="0">
              <a:solidFill>
                <a:srgbClr val="FFFF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C355BC-FD30-8DF3-CB50-41D68A30E055}"/>
              </a:ext>
            </a:extLst>
          </p:cNvPr>
          <p:cNvSpPr txBox="1"/>
          <p:nvPr/>
        </p:nvSpPr>
        <p:spPr>
          <a:xfrm>
            <a:off x="8553449" y="4661606"/>
            <a:ext cx="120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rgbClr val="FFFF00"/>
                </a:solidFill>
              </a:rPr>
              <a:t>sinopsis</a:t>
            </a:r>
            <a:endParaRPr lang="en-ID" sz="1800" b="1" dirty="0">
              <a:solidFill>
                <a:srgbClr val="FFFF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E5166F-9517-91C7-A771-D561AFA3DBF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7124699" y="4846272"/>
            <a:ext cx="142875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8020FEA-D60E-1E18-20F2-2F35C2E107F9}"/>
              </a:ext>
            </a:extLst>
          </p:cNvPr>
          <p:cNvSpPr/>
          <p:nvPr/>
        </p:nvSpPr>
        <p:spPr>
          <a:xfrm>
            <a:off x="85724" y="97264"/>
            <a:ext cx="7753350" cy="16638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Data </a:t>
            </a:r>
            <a:r>
              <a:rPr lang="en-US" sz="2000" dirty="0" err="1"/>
              <a:t>setiap</a:t>
            </a:r>
            <a:r>
              <a:rPr lang="en-US" sz="2000" dirty="0"/>
              <a:t> film </a:t>
            </a:r>
            <a:r>
              <a:rPr lang="en-US" sz="2000" dirty="0" err="1"/>
              <a:t>disimpan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dictionary, dictionary-dictionary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disimpan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list. </a:t>
            </a:r>
            <a:r>
              <a:rPr lang="en-US" sz="2000" dirty="0" err="1"/>
              <a:t>Kemudian</a:t>
            </a:r>
            <a:r>
              <a:rPr lang="en-US" sz="2000" dirty="0"/>
              <a:t> list ini </a:t>
            </a:r>
            <a:r>
              <a:rPr lang="en-US" sz="2000" dirty="0" err="1"/>
              <a:t>diubah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dataframe</a:t>
            </a:r>
            <a:r>
              <a:rPr lang="en-US" sz="2000" dirty="0"/>
              <a:t>. </a:t>
            </a:r>
            <a:r>
              <a:rPr lang="en-US" sz="2000" dirty="0" err="1"/>
              <a:t>sebelum</a:t>
            </a:r>
            <a:r>
              <a:rPr lang="en-US" sz="2000" dirty="0"/>
              <a:t> </a:t>
            </a:r>
            <a:r>
              <a:rPr lang="en-US" sz="2000" dirty="0" err="1"/>
              <a:t>disimpan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file csv </a:t>
            </a:r>
            <a:r>
              <a:rPr lang="en-US" sz="2000" dirty="0" err="1"/>
              <a:t>dihapus</a:t>
            </a:r>
            <a:r>
              <a:rPr lang="en-US" sz="2000" dirty="0"/>
              <a:t> dulu data yang </a:t>
            </a:r>
            <a:r>
              <a:rPr lang="en-US" sz="2000" dirty="0" err="1"/>
              <a:t>duplikat</a:t>
            </a:r>
            <a:endParaRPr lang="en-ID" sz="2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FF1AA1F-FBC2-09AE-7BC4-685A750C5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393" y="0"/>
            <a:ext cx="3543607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79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Google Shape;285;p16">
            <a:extLst>
              <a:ext uri="{FF2B5EF4-FFF2-40B4-BE49-F238E27FC236}">
                <a16:creationId xmlns:a16="http://schemas.microsoft.com/office/drawing/2014/main" id="{1356E9ED-51F6-E645-F51B-A7CAD9D651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5675" y="1431575"/>
            <a:ext cx="843584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</a:rPr>
              <a:t>TENTANG MALL KELAPA GADING:</a:t>
            </a:r>
            <a:endParaRPr lang="en-US" sz="4000" dirty="0">
              <a:solidFill>
                <a:srgbClr val="F7D101"/>
              </a:solidFill>
            </a:endParaRPr>
          </a:p>
        </p:txBody>
      </p:sp>
      <p:sp>
        <p:nvSpPr>
          <p:cNvPr id="5" name="Google Shape;286;p16">
            <a:extLst>
              <a:ext uri="{FF2B5EF4-FFF2-40B4-BE49-F238E27FC236}">
                <a16:creationId xmlns:a16="http://schemas.microsoft.com/office/drawing/2014/main" id="{8F8C1EA8-E807-DE45-237D-7196954118A3}"/>
              </a:ext>
            </a:extLst>
          </p:cNvPr>
          <p:cNvSpPr txBox="1">
            <a:spLocks/>
          </p:cNvSpPr>
          <p:nvPr/>
        </p:nvSpPr>
        <p:spPr>
          <a:xfrm>
            <a:off x="2225675" y="2328463"/>
            <a:ext cx="8717942" cy="309796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marR="0" lvl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rgbClr val="F7D101"/>
              </a:buClr>
              <a:buSzPts val="2200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Summarecon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Mall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Kelapa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Gading (MKG)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adalah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pusat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perbelanjaan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menengah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atas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seluas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150.000 m2 yang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memiliki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konsep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yang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memadukan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fashion dengan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makanan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serta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pusat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hiburan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(Fashion-Food-Entertainment), dan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dibangun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untuk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memenuhi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beragam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kebutuhan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masyarakat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Merriweather"/>
                <a:sym typeface="Merriweather"/>
              </a:rPr>
              <a:t> modern sekarang ini.</a:t>
            </a:r>
          </a:p>
        </p:txBody>
      </p:sp>
    </p:spTree>
    <p:extLst>
      <p:ext uri="{BB962C8B-B14F-4D97-AF65-F5344CB8AC3E}">
        <p14:creationId xmlns:p14="http://schemas.microsoft.com/office/powerpoint/2010/main" val="3697188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3238C5-43B5-2E67-93D5-2BA25B04E077}"/>
              </a:ext>
            </a:extLst>
          </p:cNvPr>
          <p:cNvCxnSpPr/>
          <p:nvPr/>
        </p:nvCxnSpPr>
        <p:spPr>
          <a:xfrm flipH="1">
            <a:off x="5817139" y="1439695"/>
            <a:ext cx="972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Google Shape;311;p20">
            <a:extLst>
              <a:ext uri="{FF2B5EF4-FFF2-40B4-BE49-F238E27FC236}">
                <a16:creationId xmlns:a16="http://schemas.microsoft.com/office/drawing/2014/main" id="{0A55E41A-0ED2-8B8C-4562-64BC98109F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73" y="79778"/>
            <a:ext cx="9443400" cy="84414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Preview (total 12 </a:t>
            </a:r>
            <a:r>
              <a:rPr lang="en-ID" dirty="0" err="1"/>
              <a:t>kolom</a:t>
            </a:r>
            <a:r>
              <a:rPr lang="en-ID" dirty="0"/>
              <a:t> x 759 baris)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B156FD-9710-75E1-2DFA-87DF4DE05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4738"/>
            <a:ext cx="12192000" cy="583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64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"/>
          <p:cNvSpPr txBox="1">
            <a:spLocks noGrp="1"/>
          </p:cNvSpPr>
          <p:nvPr>
            <p:ph type="title"/>
          </p:nvPr>
        </p:nvSpPr>
        <p:spPr>
          <a:xfrm>
            <a:off x="1465413" y="2842438"/>
            <a:ext cx="94434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</a:t>
            </a:r>
            <a:r>
              <a:rPr lang="en" dirty="0">
                <a:solidFill>
                  <a:schemeClr val="lt1"/>
                </a:solidFill>
              </a:rPr>
              <a:t>YOU!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12" name="Google Shape;312;p20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" name="Google Shape;311;p20">
            <a:extLst>
              <a:ext uri="{FF2B5EF4-FFF2-40B4-BE49-F238E27FC236}">
                <a16:creationId xmlns:a16="http://schemas.microsoft.com/office/drawing/2014/main" id="{19789D25-4FE9-0504-0BAD-4C7AD1BC03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73" y="79778"/>
            <a:ext cx="94434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https://www.malkelapagading.com/directory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A0B3CC-4D2A-922A-13E6-B0202C145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55" y="1141555"/>
            <a:ext cx="10729890" cy="537256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F5C42A3-7E6F-EB4C-3AC3-BA0839ACA7C4}"/>
              </a:ext>
            </a:extLst>
          </p:cNvPr>
          <p:cNvSpPr/>
          <p:nvPr/>
        </p:nvSpPr>
        <p:spPr>
          <a:xfrm>
            <a:off x="803137" y="4637485"/>
            <a:ext cx="2869660" cy="158013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Di </a:t>
            </a:r>
            <a:r>
              <a:rPr lang="en-US" sz="2000" dirty="0" err="1"/>
              <a:t>halaman</a:t>
            </a:r>
            <a:r>
              <a:rPr lang="en-US" sz="2000" dirty="0"/>
              <a:t> ini </a:t>
            </a:r>
            <a:r>
              <a:rPr lang="en-US" sz="2000" dirty="0" err="1"/>
              <a:t>terdapat</a:t>
            </a:r>
            <a:r>
              <a:rPr lang="en-US" sz="2000" dirty="0"/>
              <a:t> daftar </a:t>
            </a:r>
            <a:r>
              <a:rPr lang="en-US" sz="2000" dirty="0" err="1"/>
              <a:t>toko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discrape</a:t>
            </a:r>
            <a:r>
              <a:rPr lang="en-US" sz="2000" dirty="0"/>
              <a:t> </a:t>
            </a:r>
            <a:r>
              <a:rPr lang="en-US" sz="2000" dirty="0" err="1"/>
              <a:t>datanya</a:t>
            </a:r>
            <a:r>
              <a:rPr lang="en-US" sz="2000" dirty="0"/>
              <a:t>.</a:t>
            </a:r>
            <a:endParaRPr lang="en-ID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3238C5-43B5-2E67-93D5-2BA25B04E077}"/>
              </a:ext>
            </a:extLst>
          </p:cNvPr>
          <p:cNvCxnSpPr/>
          <p:nvPr/>
        </p:nvCxnSpPr>
        <p:spPr>
          <a:xfrm flipH="1">
            <a:off x="5817139" y="1439695"/>
            <a:ext cx="972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0ADD62-68CC-3148-FD9D-0B54AF582526}"/>
              </a:ext>
            </a:extLst>
          </p:cNvPr>
          <p:cNvSpPr txBox="1"/>
          <p:nvPr/>
        </p:nvSpPr>
        <p:spPr>
          <a:xfrm>
            <a:off x="6799631" y="124513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total </a:t>
            </a:r>
            <a:r>
              <a:rPr lang="en-US" sz="1800" dirty="0" err="1"/>
              <a:t>toko</a:t>
            </a:r>
            <a:endParaRPr lang="en-ID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" name="Google Shape;285;p16">
            <a:extLst>
              <a:ext uri="{FF2B5EF4-FFF2-40B4-BE49-F238E27FC236}">
                <a16:creationId xmlns:a16="http://schemas.microsoft.com/office/drawing/2014/main" id="{1356E9ED-51F6-E645-F51B-A7CAD9D651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5140" y="653362"/>
            <a:ext cx="9572017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</a:rPr>
              <a:t>Data </a:t>
            </a:r>
            <a:r>
              <a:rPr lang="en-US" sz="4000" dirty="0" err="1">
                <a:solidFill>
                  <a:schemeClr val="tx1"/>
                </a:solidFill>
              </a:rPr>
              <a:t>toko</a:t>
            </a:r>
            <a:r>
              <a:rPr lang="en-US" sz="4000" dirty="0">
                <a:solidFill>
                  <a:schemeClr val="tx1"/>
                </a:solidFill>
              </a:rPr>
              <a:t> yang </a:t>
            </a:r>
            <a:r>
              <a:rPr lang="en-US" sz="4000" dirty="0" err="1">
                <a:solidFill>
                  <a:schemeClr val="tx1"/>
                </a:solidFill>
              </a:rPr>
              <a:t>akan</a:t>
            </a:r>
            <a:r>
              <a:rPr lang="en-US" sz="4000" dirty="0">
                <a:solidFill>
                  <a:schemeClr val="tx1"/>
                </a:solidFill>
              </a:rPr>
              <a:t> di-scrape:</a:t>
            </a:r>
            <a:endParaRPr lang="en-US" sz="4000" dirty="0">
              <a:solidFill>
                <a:srgbClr val="F7D101"/>
              </a:solidFill>
            </a:endParaRPr>
          </a:p>
        </p:txBody>
      </p:sp>
      <p:sp>
        <p:nvSpPr>
          <p:cNvPr id="2" name="Google Shape;318;p21">
            <a:extLst>
              <a:ext uri="{FF2B5EF4-FFF2-40B4-BE49-F238E27FC236}">
                <a16:creationId xmlns:a16="http://schemas.microsoft.com/office/drawing/2014/main" id="{38238684-F18A-9018-0398-773B969A2E31}"/>
              </a:ext>
            </a:extLst>
          </p:cNvPr>
          <p:cNvSpPr txBox="1">
            <a:spLocks/>
          </p:cNvSpPr>
          <p:nvPr/>
        </p:nvSpPr>
        <p:spPr>
          <a:xfrm>
            <a:off x="1731524" y="1760706"/>
            <a:ext cx="8531157" cy="3873341"/>
          </a:xfrm>
          <a:prstGeom prst="rect">
            <a:avLst/>
          </a:prstGeom>
        </p:spPr>
        <p:txBody>
          <a:bodyPr spcFirstLastPara="1" wrap="square" lIns="121900" tIns="121900" rIns="121900" bIns="121900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URL logo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URL </a:t>
            </a:r>
            <a:r>
              <a:rPr lang="en-US" sz="1800" dirty="0" err="1">
                <a:solidFill>
                  <a:srgbClr val="FF0000"/>
                </a:solidFill>
              </a:rPr>
              <a:t>halaman</a:t>
            </a:r>
            <a:endParaRPr lang="en-US" sz="1800" dirty="0">
              <a:solidFill>
                <a:srgbClr val="FF0000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71717"/>
                </a:solidFill>
              </a:rPr>
              <a:t>URL </a:t>
            </a:r>
            <a:r>
              <a:rPr lang="en-US" sz="1800" dirty="0" err="1">
                <a:solidFill>
                  <a:srgbClr val="171717"/>
                </a:solidFill>
              </a:rPr>
              <a:t>foto</a:t>
            </a:r>
            <a:endParaRPr lang="en-US" sz="1800" dirty="0">
              <a:solidFill>
                <a:srgbClr val="171717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71717"/>
                </a:solidFill>
              </a:rPr>
              <a:t>Nama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71717"/>
                </a:solidFill>
              </a:rPr>
              <a:t>Kategori</a:t>
            </a:r>
            <a:r>
              <a:rPr lang="en-US" sz="1800" dirty="0">
                <a:solidFill>
                  <a:srgbClr val="171717"/>
                </a:solidFill>
              </a:rPr>
              <a:t> dan </a:t>
            </a:r>
            <a:r>
              <a:rPr lang="en-US" sz="1800" dirty="0" err="1">
                <a:solidFill>
                  <a:srgbClr val="171717"/>
                </a:solidFill>
              </a:rPr>
              <a:t>subkategori</a:t>
            </a:r>
            <a:endParaRPr lang="en-US" sz="1800" dirty="0">
              <a:solidFill>
                <a:srgbClr val="171717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71717"/>
                </a:solidFill>
              </a:rPr>
              <a:t>Lokasi </a:t>
            </a:r>
            <a:r>
              <a:rPr lang="en-US" sz="1800" dirty="0" err="1">
                <a:solidFill>
                  <a:srgbClr val="171717"/>
                </a:solidFill>
              </a:rPr>
              <a:t>gedung</a:t>
            </a:r>
            <a:r>
              <a:rPr lang="en-US" sz="1800" dirty="0">
                <a:solidFill>
                  <a:srgbClr val="171717"/>
                </a:solidFill>
              </a:rPr>
              <a:t> dan </a:t>
            </a:r>
            <a:r>
              <a:rPr lang="en-US" sz="1800" dirty="0" err="1">
                <a:solidFill>
                  <a:srgbClr val="171717"/>
                </a:solidFill>
              </a:rPr>
              <a:t>lantai</a:t>
            </a:r>
            <a:endParaRPr lang="en-US" sz="1800" dirty="0">
              <a:solidFill>
                <a:srgbClr val="171717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71717"/>
                </a:solidFill>
              </a:rPr>
              <a:t>Produk</a:t>
            </a:r>
            <a:endParaRPr lang="en-US" sz="1800" dirty="0">
              <a:solidFill>
                <a:srgbClr val="171717"/>
              </a:solidFill>
            </a:endParaRPr>
          </a:p>
          <a:p>
            <a:pPr>
              <a:spcAft>
                <a:spcPts val="1800"/>
              </a:spcAft>
            </a:pPr>
            <a:endParaRPr lang="en-US" sz="1800" dirty="0">
              <a:solidFill>
                <a:srgbClr val="171717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71717"/>
                </a:solidFill>
              </a:rPr>
              <a:t>Lokasi </a:t>
            </a:r>
            <a:r>
              <a:rPr lang="en-US" sz="1800" dirty="0" err="1">
                <a:solidFill>
                  <a:srgbClr val="171717"/>
                </a:solidFill>
              </a:rPr>
              <a:t>parkir</a:t>
            </a:r>
            <a:endParaRPr lang="en-US" sz="1800" dirty="0">
              <a:solidFill>
                <a:srgbClr val="171717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71717"/>
                </a:solidFill>
              </a:rPr>
              <a:t>Lokasi </a:t>
            </a:r>
            <a:r>
              <a:rPr lang="en-US" sz="1800" dirty="0" err="1">
                <a:solidFill>
                  <a:srgbClr val="171717"/>
                </a:solidFill>
              </a:rPr>
              <a:t>pengambilan</a:t>
            </a:r>
            <a:r>
              <a:rPr lang="en-US" sz="1800" dirty="0">
                <a:solidFill>
                  <a:srgbClr val="171717"/>
                </a:solidFill>
              </a:rPr>
              <a:t> (</a:t>
            </a:r>
            <a:r>
              <a:rPr lang="en-US" sz="1800" dirty="0" err="1">
                <a:solidFill>
                  <a:srgbClr val="171717"/>
                </a:solidFill>
              </a:rPr>
              <a:t>jika</a:t>
            </a:r>
            <a:r>
              <a:rPr lang="en-US" sz="1800" dirty="0">
                <a:solidFill>
                  <a:srgbClr val="171717"/>
                </a:solidFill>
              </a:rPr>
              <a:t> </a:t>
            </a:r>
            <a:r>
              <a:rPr lang="en-US" sz="1800" dirty="0" err="1">
                <a:solidFill>
                  <a:srgbClr val="171717"/>
                </a:solidFill>
              </a:rPr>
              <a:t>tersedia</a:t>
            </a:r>
            <a:r>
              <a:rPr lang="en-US" sz="1800" dirty="0">
                <a:solidFill>
                  <a:srgbClr val="171717"/>
                </a:solidFill>
              </a:rPr>
              <a:t>)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71717"/>
                </a:solidFill>
              </a:rPr>
              <a:t>Takeaway (boleh </a:t>
            </a:r>
            <a:r>
              <a:rPr lang="en-US" sz="1800" dirty="0" err="1">
                <a:solidFill>
                  <a:srgbClr val="171717"/>
                </a:solidFill>
              </a:rPr>
              <a:t>atau</a:t>
            </a:r>
            <a:r>
              <a:rPr lang="en-US" sz="1800" dirty="0">
                <a:solidFill>
                  <a:srgbClr val="171717"/>
                </a:solidFill>
              </a:rPr>
              <a:t> tidak)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71717"/>
                </a:solidFill>
              </a:rPr>
              <a:t>Nomor</a:t>
            </a:r>
            <a:r>
              <a:rPr lang="en-US" sz="1800" dirty="0">
                <a:solidFill>
                  <a:srgbClr val="171717"/>
                </a:solidFill>
              </a:rPr>
              <a:t> </a:t>
            </a:r>
            <a:r>
              <a:rPr lang="en-US" sz="1800" dirty="0" err="1">
                <a:solidFill>
                  <a:srgbClr val="171717"/>
                </a:solidFill>
              </a:rPr>
              <a:t>kontak</a:t>
            </a:r>
            <a:r>
              <a:rPr lang="en-US" sz="1800" dirty="0">
                <a:solidFill>
                  <a:srgbClr val="171717"/>
                </a:solidFill>
              </a:rPr>
              <a:t> (</a:t>
            </a:r>
            <a:r>
              <a:rPr lang="en-US" sz="1800" dirty="0" err="1">
                <a:solidFill>
                  <a:srgbClr val="171717"/>
                </a:solidFill>
              </a:rPr>
              <a:t>telepon</a:t>
            </a:r>
            <a:r>
              <a:rPr lang="en-US" sz="1800" dirty="0">
                <a:solidFill>
                  <a:srgbClr val="171717"/>
                </a:solidFill>
              </a:rPr>
              <a:t> dan </a:t>
            </a:r>
            <a:r>
              <a:rPr lang="en-US" sz="1800" dirty="0" err="1">
                <a:solidFill>
                  <a:srgbClr val="171717"/>
                </a:solidFill>
              </a:rPr>
              <a:t>whatsapp</a:t>
            </a:r>
            <a:r>
              <a:rPr lang="en-US" sz="1800" dirty="0">
                <a:solidFill>
                  <a:srgbClr val="171717"/>
                </a:solidFill>
              </a:rPr>
              <a:t> </a:t>
            </a:r>
            <a:r>
              <a:rPr lang="en-US" sz="1800" dirty="0" err="1">
                <a:solidFill>
                  <a:srgbClr val="171717"/>
                </a:solidFill>
              </a:rPr>
              <a:t>jika</a:t>
            </a:r>
            <a:r>
              <a:rPr lang="en-US" sz="1800" dirty="0">
                <a:solidFill>
                  <a:srgbClr val="171717"/>
                </a:solidFill>
              </a:rPr>
              <a:t> </a:t>
            </a:r>
            <a:r>
              <a:rPr lang="en-US" sz="1800" dirty="0" err="1">
                <a:solidFill>
                  <a:srgbClr val="171717"/>
                </a:solidFill>
              </a:rPr>
              <a:t>tersedia</a:t>
            </a:r>
            <a:r>
              <a:rPr lang="en-US" sz="1800" dirty="0">
                <a:solidFill>
                  <a:srgbClr val="171717"/>
                </a:solidFill>
              </a:rPr>
              <a:t>)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171717"/>
                </a:solidFill>
              </a:rPr>
              <a:t>Katalog</a:t>
            </a:r>
            <a:r>
              <a:rPr lang="en-US" sz="1800" dirty="0">
                <a:solidFill>
                  <a:srgbClr val="171717"/>
                </a:solidFill>
              </a:rPr>
              <a:t> </a:t>
            </a:r>
            <a:r>
              <a:rPr lang="en-US" sz="1800" dirty="0" err="1">
                <a:solidFill>
                  <a:srgbClr val="171717"/>
                </a:solidFill>
              </a:rPr>
              <a:t>produk</a:t>
            </a:r>
            <a:r>
              <a:rPr lang="en-US" sz="1800" dirty="0">
                <a:solidFill>
                  <a:srgbClr val="171717"/>
                </a:solidFill>
              </a:rPr>
              <a:t> (</a:t>
            </a:r>
            <a:r>
              <a:rPr lang="en-US" sz="1800" dirty="0" err="1">
                <a:solidFill>
                  <a:srgbClr val="171717"/>
                </a:solidFill>
              </a:rPr>
              <a:t>jika</a:t>
            </a:r>
            <a:r>
              <a:rPr lang="en-US" sz="1800" dirty="0">
                <a:solidFill>
                  <a:srgbClr val="171717"/>
                </a:solidFill>
              </a:rPr>
              <a:t> </a:t>
            </a:r>
            <a:r>
              <a:rPr lang="en-US" sz="1800" dirty="0" err="1">
                <a:solidFill>
                  <a:srgbClr val="171717"/>
                </a:solidFill>
              </a:rPr>
              <a:t>tersedia</a:t>
            </a:r>
            <a:r>
              <a:rPr lang="en-US" sz="1800" dirty="0">
                <a:solidFill>
                  <a:srgbClr val="171717"/>
                </a:solidFill>
              </a:rPr>
              <a:t>)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71717"/>
                </a:solidFill>
              </a:rPr>
              <a:t>Go food, Grab food, Shopee food (</a:t>
            </a:r>
            <a:r>
              <a:rPr lang="en-US" sz="1800" dirty="0" err="1">
                <a:solidFill>
                  <a:srgbClr val="171717"/>
                </a:solidFill>
              </a:rPr>
              <a:t>jika</a:t>
            </a:r>
            <a:r>
              <a:rPr lang="en-US" sz="1800" dirty="0">
                <a:solidFill>
                  <a:srgbClr val="171717"/>
                </a:solidFill>
              </a:rPr>
              <a:t> </a:t>
            </a:r>
            <a:r>
              <a:rPr lang="en-US" sz="1800" dirty="0" err="1">
                <a:solidFill>
                  <a:srgbClr val="171717"/>
                </a:solidFill>
              </a:rPr>
              <a:t>tersedia</a:t>
            </a:r>
            <a:r>
              <a:rPr lang="en-US" sz="1800" dirty="0">
                <a:solidFill>
                  <a:srgbClr val="171717"/>
                </a:solidFill>
              </a:rPr>
              <a:t>)</a:t>
            </a:r>
          </a:p>
          <a:p>
            <a:pPr>
              <a:spcAft>
                <a:spcPts val="1800"/>
              </a:spcAft>
            </a:pP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450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" name="Google Shape;311;p20">
            <a:extLst>
              <a:ext uri="{FF2B5EF4-FFF2-40B4-BE49-F238E27FC236}">
                <a16:creationId xmlns:a16="http://schemas.microsoft.com/office/drawing/2014/main" id="{19789D25-4FE9-0504-0BAD-4C7AD1BC03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73" y="79778"/>
            <a:ext cx="94434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https://www.malkelapagading.com/directory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3238C5-43B5-2E67-93D5-2BA25B04E077}"/>
              </a:ext>
            </a:extLst>
          </p:cNvPr>
          <p:cNvCxnSpPr/>
          <p:nvPr/>
        </p:nvCxnSpPr>
        <p:spPr>
          <a:xfrm flipH="1">
            <a:off x="5817139" y="1439695"/>
            <a:ext cx="972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376377C-29A8-5B7E-0A1C-209C6EA87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49" y="1252454"/>
            <a:ext cx="11430991" cy="518967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F5C42A3-7E6F-EB4C-3AC3-BA0839ACA7C4}"/>
              </a:ext>
            </a:extLst>
          </p:cNvPr>
          <p:cNvSpPr/>
          <p:nvPr/>
        </p:nvSpPr>
        <p:spPr>
          <a:xfrm>
            <a:off x="603111" y="4610100"/>
            <a:ext cx="3239315" cy="174206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Tidak semua </a:t>
            </a:r>
            <a:r>
              <a:rPr lang="en-US" sz="2000" dirty="0" err="1"/>
              <a:t>toko</a:t>
            </a:r>
            <a:r>
              <a:rPr lang="en-US" sz="2000" dirty="0"/>
              <a:t> </a:t>
            </a:r>
            <a:r>
              <a:rPr lang="en-US" sz="2000" dirty="0" err="1"/>
              <a:t>ditampilkan</a:t>
            </a:r>
            <a:r>
              <a:rPr lang="en-US" sz="2000" dirty="0"/>
              <a:t>,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menampilkan</a:t>
            </a:r>
            <a:r>
              <a:rPr lang="en-US" sz="2000" dirty="0"/>
              <a:t> </a:t>
            </a:r>
            <a:r>
              <a:rPr lang="en-US" sz="2000" dirty="0" err="1"/>
              <a:t>toko</a:t>
            </a:r>
            <a:r>
              <a:rPr lang="en-US" sz="2000" dirty="0"/>
              <a:t> </a:t>
            </a:r>
            <a:r>
              <a:rPr lang="en-US" sz="2000" dirty="0" err="1"/>
              <a:t>lainnya</a:t>
            </a:r>
            <a:r>
              <a:rPr lang="en-US" sz="2000" dirty="0"/>
              <a:t>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klik</a:t>
            </a:r>
            <a:r>
              <a:rPr lang="en-US" sz="2000" dirty="0"/>
              <a:t> </a:t>
            </a:r>
            <a:r>
              <a:rPr lang="en-US" sz="2000" dirty="0" err="1"/>
              <a:t>tombol</a:t>
            </a:r>
            <a:r>
              <a:rPr lang="en-US" sz="2000" dirty="0"/>
              <a:t> “load more”</a:t>
            </a:r>
            <a:endParaRPr lang="en-ID" sz="20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98D891-B8F7-3847-0520-01B53C937E0E}"/>
              </a:ext>
            </a:extLst>
          </p:cNvPr>
          <p:cNvCxnSpPr/>
          <p:nvPr/>
        </p:nvCxnSpPr>
        <p:spPr>
          <a:xfrm>
            <a:off x="6154368" y="6140888"/>
            <a:ext cx="8787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DEB2F2-FC57-2BA0-287C-7B403530C39D}"/>
              </a:ext>
            </a:extLst>
          </p:cNvPr>
          <p:cNvCxnSpPr>
            <a:cxnSpLocks/>
          </p:cNvCxnSpPr>
          <p:nvPr/>
        </p:nvCxnSpPr>
        <p:spPr>
          <a:xfrm flipH="1">
            <a:off x="8226359" y="6140888"/>
            <a:ext cx="91764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22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8D96FA-CB8A-6E6E-9271-39A8DBA3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6" y="1614868"/>
            <a:ext cx="11895851" cy="4732430"/>
          </a:xfrm>
          <a:prstGeom prst="rect">
            <a:avLst/>
          </a:prstGeom>
        </p:spPr>
      </p:pic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9" name="Google Shape;311;p20">
            <a:extLst>
              <a:ext uri="{FF2B5EF4-FFF2-40B4-BE49-F238E27FC236}">
                <a16:creationId xmlns:a16="http://schemas.microsoft.com/office/drawing/2014/main" id="{19789D25-4FE9-0504-0BAD-4C7AD1BC03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73" y="79778"/>
            <a:ext cx="94434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https://www.malkelapagading.com/directory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3238C5-43B5-2E67-93D5-2BA25B04E077}"/>
              </a:ext>
            </a:extLst>
          </p:cNvPr>
          <p:cNvCxnSpPr/>
          <p:nvPr/>
        </p:nvCxnSpPr>
        <p:spPr>
          <a:xfrm flipH="1">
            <a:off x="5817139" y="1439695"/>
            <a:ext cx="972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F5C42A3-7E6F-EB4C-3AC3-BA0839ACA7C4}"/>
              </a:ext>
            </a:extLst>
          </p:cNvPr>
          <p:cNvSpPr/>
          <p:nvPr/>
        </p:nvSpPr>
        <p:spPr>
          <a:xfrm>
            <a:off x="6249258" y="4290492"/>
            <a:ext cx="3239315" cy="164562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Jika di-inspect element, </a:t>
            </a:r>
            <a:r>
              <a:rPr lang="en-US" sz="2000" dirty="0" err="1"/>
              <a:t>ketika</a:t>
            </a:r>
            <a:r>
              <a:rPr lang="en-US" sz="2000" dirty="0"/>
              <a:t> </a:t>
            </a:r>
            <a:r>
              <a:rPr lang="en-US" sz="2000" dirty="0" err="1"/>
              <a:t>tombol</a:t>
            </a:r>
            <a:r>
              <a:rPr lang="en-US" sz="2000" dirty="0"/>
              <a:t> “load more” </a:t>
            </a:r>
            <a:r>
              <a:rPr lang="en-US" sz="2000" dirty="0" err="1"/>
              <a:t>diklik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muncul</a:t>
            </a:r>
            <a:r>
              <a:rPr lang="en-US" sz="2000" dirty="0"/>
              <a:t> URL di tab network</a:t>
            </a:r>
            <a:endParaRPr lang="en-ID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FCF255-717B-4534-68B2-0BBB9078DA08}"/>
              </a:ext>
            </a:extLst>
          </p:cNvPr>
          <p:cNvSpPr/>
          <p:nvPr/>
        </p:nvSpPr>
        <p:spPr>
          <a:xfrm>
            <a:off x="9488573" y="2042809"/>
            <a:ext cx="2762874" cy="524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4227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8D96FA-CB8A-6E6E-9271-39A8DBA3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6" y="1614868"/>
            <a:ext cx="11895851" cy="4732430"/>
          </a:xfrm>
          <a:prstGeom prst="rect">
            <a:avLst/>
          </a:prstGeom>
        </p:spPr>
      </p:pic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" name="Google Shape;311;p20">
            <a:extLst>
              <a:ext uri="{FF2B5EF4-FFF2-40B4-BE49-F238E27FC236}">
                <a16:creationId xmlns:a16="http://schemas.microsoft.com/office/drawing/2014/main" id="{19789D25-4FE9-0504-0BAD-4C7AD1BC03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73" y="79778"/>
            <a:ext cx="94434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https://www.malkelapagading.com/directory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3238C5-43B5-2E67-93D5-2BA25B04E077}"/>
              </a:ext>
            </a:extLst>
          </p:cNvPr>
          <p:cNvCxnSpPr/>
          <p:nvPr/>
        </p:nvCxnSpPr>
        <p:spPr>
          <a:xfrm flipH="1">
            <a:off x="5817139" y="1439695"/>
            <a:ext cx="972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F5C42A3-7E6F-EB4C-3AC3-BA0839ACA7C4}"/>
              </a:ext>
            </a:extLst>
          </p:cNvPr>
          <p:cNvSpPr/>
          <p:nvPr/>
        </p:nvSpPr>
        <p:spPr>
          <a:xfrm>
            <a:off x="6303521" y="4290492"/>
            <a:ext cx="3239315" cy="183612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URL ini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atribut</a:t>
            </a:r>
            <a:r>
              <a:rPr lang="en-US" sz="2000" dirty="0"/>
              <a:t> page 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diubah</a:t>
            </a:r>
            <a:r>
              <a:rPr lang="en-US" sz="2000" dirty="0"/>
              <a:t> </a:t>
            </a:r>
            <a:r>
              <a:rPr lang="en-US" sz="2000" dirty="0" err="1"/>
              <a:t>nilainya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menampilkan</a:t>
            </a:r>
            <a:r>
              <a:rPr lang="en-US" sz="2000" dirty="0"/>
              <a:t> daftar </a:t>
            </a:r>
            <a:r>
              <a:rPr lang="en-US" sz="2000" dirty="0" err="1"/>
              <a:t>toko</a:t>
            </a:r>
            <a:r>
              <a:rPr lang="en-US" sz="2000" dirty="0"/>
              <a:t> yang </a:t>
            </a:r>
            <a:r>
              <a:rPr lang="en-US" sz="2000" dirty="0" err="1"/>
              <a:t>berbeda</a:t>
            </a:r>
            <a:endParaRPr lang="en-ID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FCF255-717B-4534-68B2-0BBB9078DA08}"/>
              </a:ext>
            </a:extLst>
          </p:cNvPr>
          <p:cNvSpPr/>
          <p:nvPr/>
        </p:nvSpPr>
        <p:spPr>
          <a:xfrm>
            <a:off x="9488573" y="2042809"/>
            <a:ext cx="2762874" cy="524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129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8D96FA-CB8A-6E6E-9271-39A8DBA3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6" y="1614868"/>
            <a:ext cx="11895851" cy="4732430"/>
          </a:xfrm>
          <a:prstGeom prst="rect">
            <a:avLst/>
          </a:prstGeom>
        </p:spPr>
      </p:pic>
      <p:sp>
        <p:nvSpPr>
          <p:cNvPr id="8" name="Google Shape;306;p19">
            <a:extLst>
              <a:ext uri="{FF2B5EF4-FFF2-40B4-BE49-F238E27FC236}">
                <a16:creationId xmlns:a16="http://schemas.microsoft.com/office/drawing/2014/main" id="{8B65A211-BA46-1F31-4D83-4F2EDC8749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" name="Google Shape;311;p20">
            <a:extLst>
              <a:ext uri="{FF2B5EF4-FFF2-40B4-BE49-F238E27FC236}">
                <a16:creationId xmlns:a16="http://schemas.microsoft.com/office/drawing/2014/main" id="{19789D25-4FE9-0504-0BAD-4C7AD1BC03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173" y="79778"/>
            <a:ext cx="94434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https://www.malkelapagading.com/directory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" name="Google Shape;312;p20">
            <a:extLst>
              <a:ext uri="{FF2B5EF4-FFF2-40B4-BE49-F238E27FC236}">
                <a16:creationId xmlns:a16="http://schemas.microsoft.com/office/drawing/2014/main" id="{664A8A68-20D1-6E37-7633-D6FA7BF7D8C4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3238C5-43B5-2E67-93D5-2BA25B04E077}"/>
              </a:ext>
            </a:extLst>
          </p:cNvPr>
          <p:cNvCxnSpPr/>
          <p:nvPr/>
        </p:nvCxnSpPr>
        <p:spPr>
          <a:xfrm flipH="1">
            <a:off x="5817139" y="1439695"/>
            <a:ext cx="972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F5C42A3-7E6F-EB4C-3AC3-BA0839ACA7C4}"/>
              </a:ext>
            </a:extLst>
          </p:cNvPr>
          <p:cNvSpPr/>
          <p:nvPr/>
        </p:nvSpPr>
        <p:spPr>
          <a:xfrm>
            <a:off x="6249258" y="4334596"/>
            <a:ext cx="3239315" cy="181707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URL ini </a:t>
            </a:r>
            <a:r>
              <a:rPr lang="en-US" sz="2000" dirty="0" err="1"/>
              <a:t>lah</a:t>
            </a:r>
            <a:r>
              <a:rPr lang="en-US" sz="2000" dirty="0"/>
              <a:t> yang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scraping. </a:t>
            </a:r>
            <a:r>
              <a:rPr lang="en-US" sz="2000" dirty="0" err="1"/>
              <a:t>Sebelumnya</a:t>
            </a:r>
            <a:r>
              <a:rPr lang="en-US" sz="2000" dirty="0"/>
              <a:t>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dihitung</a:t>
            </a:r>
            <a:r>
              <a:rPr lang="en-US" sz="2000" dirty="0"/>
              <a:t> </a:t>
            </a:r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halaman</a:t>
            </a:r>
            <a:r>
              <a:rPr lang="en-US" sz="2000" dirty="0"/>
              <a:t> </a:t>
            </a:r>
            <a:r>
              <a:rPr lang="en-US" sz="2000" dirty="0" err="1"/>
              <a:t>dahulu</a:t>
            </a:r>
            <a:endParaRPr lang="en-ID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FCF255-717B-4534-68B2-0BBB9078DA08}"/>
              </a:ext>
            </a:extLst>
          </p:cNvPr>
          <p:cNvSpPr/>
          <p:nvPr/>
        </p:nvSpPr>
        <p:spPr>
          <a:xfrm>
            <a:off x="9488573" y="2042809"/>
            <a:ext cx="2762874" cy="524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4989532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7F7F7"/>
      </a:lt1>
      <a:dk2>
        <a:srgbClr val="171717"/>
      </a:dk2>
      <a:lt2>
        <a:srgbClr val="EEEEEE"/>
      </a:lt2>
      <a:accent1>
        <a:srgbClr val="000000"/>
      </a:accent1>
      <a:accent2>
        <a:srgbClr val="F7D101"/>
      </a:accent2>
      <a:accent3>
        <a:srgbClr val="D0CECE"/>
      </a:accent3>
      <a:accent4>
        <a:srgbClr val="E0BE01"/>
      </a:accent4>
      <a:accent5>
        <a:srgbClr val="434343"/>
      </a:accent5>
      <a:accent6>
        <a:srgbClr val="999999"/>
      </a:accent6>
      <a:hlink>
        <a:srgbClr val="F1C2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978</Words>
  <Application>Microsoft Office PowerPoint</Application>
  <PresentationFormat>Widescreen</PresentationFormat>
  <Paragraphs>155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Roboto Condensed</vt:lpstr>
      <vt:lpstr>Trirong</vt:lpstr>
      <vt:lpstr>Barlow Condensed</vt:lpstr>
      <vt:lpstr>Barlow Condensed SemiBold</vt:lpstr>
      <vt:lpstr>Merriweather</vt:lpstr>
      <vt:lpstr>Arial</vt:lpstr>
      <vt:lpstr>Calibri</vt:lpstr>
      <vt:lpstr>SlidesMania</vt:lpstr>
      <vt:lpstr>ASSIGNMENT PRESENTATION</vt:lpstr>
      <vt:lpstr>ASSIGNMENT/PROJECT:</vt:lpstr>
      <vt:lpstr>TENTANG MALL KELAPA GADING:</vt:lpstr>
      <vt:lpstr>https://www.malkelapagading.com/directory </vt:lpstr>
      <vt:lpstr>Data toko yang akan di-scrape:</vt:lpstr>
      <vt:lpstr>https://www.malkelapagading.com/directory </vt:lpstr>
      <vt:lpstr>https://www.malkelapagading.com/directory </vt:lpstr>
      <vt:lpstr>https://www.malkelapagading.com/directory </vt:lpstr>
      <vt:lpstr>https://www.malkelapagading.com/directory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Preview (total 18 kolom x 418 baris)</vt:lpstr>
      <vt:lpstr>TENTANG VISION+:</vt:lpstr>
      <vt:lpstr>https://www.visionplus.id/movies</vt:lpstr>
      <vt:lpstr>Data film yang akan di-scrape: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Preview (total 12 kolom x 759 baris)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Database Design</dc:title>
  <dc:creator>msi</dc:creator>
  <cp:lastModifiedBy>muhammad reza</cp:lastModifiedBy>
  <cp:revision>55</cp:revision>
  <dcterms:modified xsi:type="dcterms:W3CDTF">2023-10-05T18:02:27Z</dcterms:modified>
</cp:coreProperties>
</file>